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37" r:id="rId3"/>
    <p:sldId id="338" r:id="rId4"/>
    <p:sldId id="366" r:id="rId5"/>
    <p:sldId id="393" r:id="rId6"/>
    <p:sldId id="367" r:id="rId7"/>
    <p:sldId id="377" r:id="rId8"/>
    <p:sldId id="328" r:id="rId9"/>
    <p:sldId id="334" r:id="rId10"/>
    <p:sldId id="323" r:id="rId11"/>
    <p:sldId id="327" r:id="rId12"/>
    <p:sldId id="386" r:id="rId13"/>
    <p:sldId id="317" r:id="rId14"/>
    <p:sldId id="267" r:id="rId15"/>
    <p:sldId id="268" r:id="rId16"/>
    <p:sldId id="394" r:id="rId17"/>
    <p:sldId id="270" r:id="rId18"/>
    <p:sldId id="384" r:id="rId19"/>
    <p:sldId id="298" r:id="rId20"/>
    <p:sldId id="388" r:id="rId21"/>
    <p:sldId id="315" r:id="rId22"/>
    <p:sldId id="320" r:id="rId23"/>
    <p:sldId id="387" r:id="rId24"/>
    <p:sldId id="313" r:id="rId25"/>
    <p:sldId id="314" r:id="rId26"/>
    <p:sldId id="389" r:id="rId27"/>
    <p:sldId id="272" r:id="rId28"/>
    <p:sldId id="390" r:id="rId29"/>
    <p:sldId id="273" r:id="rId30"/>
    <p:sldId id="391" r:id="rId31"/>
    <p:sldId id="274" r:id="rId32"/>
    <p:sldId id="275" r:id="rId33"/>
    <p:sldId id="302" r:id="rId34"/>
    <p:sldId id="303" r:id="rId35"/>
    <p:sldId id="306" r:id="rId36"/>
    <p:sldId id="324" r:id="rId37"/>
    <p:sldId id="372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  <a:srgbClr val="D833FF"/>
    <a:srgbClr val="000066"/>
    <a:srgbClr val="0099CC"/>
    <a:srgbClr val="F3B7FF"/>
    <a:srgbClr val="CC0099"/>
    <a:srgbClr val="006600"/>
    <a:srgbClr val="F7F7F7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743" autoAdjust="0"/>
    <p:restoredTop sz="94660"/>
  </p:normalViewPr>
  <p:slideViewPr>
    <p:cSldViewPr snapToGrid="0">
      <p:cViewPr>
        <p:scale>
          <a:sx n="80" d="100"/>
          <a:sy n="80" d="100"/>
        </p:scale>
        <p:origin x="156" y="1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651A8-747D-4CAC-AFE1-AF5B47BAE140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95106-5B38-4295-8AE6-11C361508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903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651A8-747D-4CAC-AFE1-AF5B47BAE140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95106-5B38-4295-8AE6-11C361508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539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651A8-747D-4CAC-AFE1-AF5B47BAE140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95106-5B38-4295-8AE6-11C361508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997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651A8-747D-4CAC-AFE1-AF5B47BAE140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95106-5B38-4295-8AE6-11C361508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018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651A8-747D-4CAC-AFE1-AF5B47BAE140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95106-5B38-4295-8AE6-11C361508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4952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651A8-747D-4CAC-AFE1-AF5B47BAE140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95106-5B38-4295-8AE6-11C361508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143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651A8-747D-4CAC-AFE1-AF5B47BAE140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95106-5B38-4295-8AE6-11C361508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319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651A8-747D-4CAC-AFE1-AF5B47BAE140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95106-5B38-4295-8AE6-11C361508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123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651A8-747D-4CAC-AFE1-AF5B47BAE140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95106-5B38-4295-8AE6-11C361508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302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651A8-747D-4CAC-AFE1-AF5B47BAE140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95106-5B38-4295-8AE6-11C361508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852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651A8-747D-4CAC-AFE1-AF5B47BAE140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95106-5B38-4295-8AE6-11C361508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089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4857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651A8-747D-4CAC-AFE1-AF5B47BAE140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95106-5B38-4295-8AE6-11C361508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00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G&#246;ttingen\W.Link\Daten%20(D)\MODULE\Modul-GPPB\GPPB%20WS%202020-21+2022-23\plus%2023-24\GCA%20SCA%20DIALLEL%20Table%202024.doc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G&#246;ttingen\W.Link\Daten%20(D)\MODULE\Modul-GPPB\GPPB%20WS%202020-21+2022-23\plus%2023-24\CCS%20%207%20QTLs%20table%20nachgebaut_4.docx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oleObject" Target="file:///C:\G&#246;ttingen\W.Link\Daten%20(D)\MODULE\Modul-GPPB\GPPB%20WS%202020-21+2022-23\plus%2023-24\CCS%20%207%20QTLs%20table%20nachgebaut_4.docx" TargetMode="Externa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emf"/><Relationship Id="rId5" Type="http://schemas.openxmlformats.org/officeDocument/2006/relationships/oleObject" Target="file:///C:\G&#246;ttingen\W.Link\Daten%20(D)\MODULE\Modul-GPPB\GPPB%20WS%202020-21+2022-23\plus%2023-24\CCS%20%207%20QTLs%20table%20nachgebaut_5.docx" TargetMode="External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png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9.png"/><Relationship Id="rId5" Type="http://schemas.openxmlformats.org/officeDocument/2006/relationships/image" Target="../media/image18.emf"/><Relationship Id="rId4" Type="http://schemas.openxmlformats.org/officeDocument/2006/relationships/oleObject" Target="file:///C:\G&#246;ttingen\W.Link\Daten%20(D)\MODULE\Modul-GPPB\GPPB%20WS%202020-21+2022-23\plus%2023-24\add%20var%20dominanzgrade%20kurve%20HHG.docx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G&#246;ttingen\W.Link\Daten%20(D)\MODULE\Modul-GPPB\GPPB%20WS%202020-21+2022-23\plus%2023-24\add%20var%20dominanzgrade%20kurve%20HHG.docx" TargetMode="Externa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png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G&#246;ttingen\W.Link\Daten%20(D)\MODULE\Modul-GPPB\GPPB%20WS%202020-21+2022-23\plus%2023-24\add%20var%20dominanzgrade%20kurve%20HHG.docx" TargetMode="Externa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10.png"/><Relationship Id="rId4" Type="http://schemas.openxmlformats.org/officeDocument/2006/relationships/image" Target="../media/image25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4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4.emf"/><Relationship Id="rId4" Type="http://schemas.openxmlformats.org/officeDocument/2006/relationships/oleObject" Target="../embeddings/oleObject1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77301" y="5558449"/>
            <a:ext cx="12054673" cy="120032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UNPLAB-QuGen_Ch-9[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Decomp-GenV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II]</a:t>
            </a:r>
          </a:p>
          <a:p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decompose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recompose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genetic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variance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statistical model (you know: with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de-DE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de-DE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de-DE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de-DE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 δ</a:t>
            </a:r>
            <a:r>
              <a:rPr lang="de-DE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de-DE" sz="2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de-DE" sz="24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cetera</a:t>
            </a:r>
            <a:r>
              <a:rPr lang="de-DE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02" y="96001"/>
            <a:ext cx="12035972" cy="220558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5839968" y="171399"/>
            <a:ext cx="6247213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GB" sz="2400" dirty="0"/>
              <a:t>https://www.uni-goettingen.de/en/48115.html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99" y="2404869"/>
            <a:ext cx="12000000" cy="10440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11409831" y="6365560"/>
            <a:ext cx="782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B255CE3-06F4-4E80-85AD-A0878CDD5C50}" type="slidenum"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</a:t>
            </a:fld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434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5"/>
          <p:cNvSpPr txBox="1"/>
          <p:nvPr/>
        </p:nvSpPr>
        <p:spPr>
          <a:xfrm>
            <a:off x="11630101" y="6346568"/>
            <a:ext cx="512235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fld id="{5B255CE3-06F4-4E80-85AD-A0878CDD5C50}" type="slidenum"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72001" y="36000"/>
            <a:ext cx="12026833" cy="10772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de-DE" sz="3200" dirty="0">
                <a:latin typeface="Arial" panose="020B0604020202020204" pitchFamily="34" charset="0"/>
                <a:cs typeface="Arial" panose="020B0604020202020204" pitchFamily="34" charset="0"/>
              </a:rPr>
              <a:t>Sequential Number: #43 </a:t>
            </a:r>
            <a:br>
              <a:rPr lang="en-GB" altLang="de-DE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e-DE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UNPLAB-QuGen_Ch-9[Decomp-</a:t>
            </a:r>
            <a:r>
              <a:rPr lang="en-GB" altLang="de-DE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GenV</a:t>
            </a:r>
            <a:r>
              <a:rPr lang="en-GB" altLang="de-DE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II]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003288-3AF0-42CA-9240-BA4D70418F89}"/>
              </a:ext>
            </a:extLst>
          </p:cNvPr>
          <p:cNvSpPr txBox="1"/>
          <p:nvPr/>
        </p:nvSpPr>
        <p:spPr>
          <a:xfrm>
            <a:off x="72001" y="1687464"/>
            <a:ext cx="12026833" cy="138499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Unless I explicitly state otherwise, images and cartoons are created using </a:t>
            </a:r>
            <a:r>
              <a:rPr lang="en-GB" sz="1400" dirty="0" err="1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ChatGPT</a:t>
            </a:r>
            <a:r>
              <a:rPr lang="en-GB" sz="14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You may use this material free of charge under the terms of the CC BY license. This requires that you provide appropriate attribution to the author: </a:t>
            </a:r>
            <a:b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W. Link, University of </a:t>
            </a:r>
            <a:r>
              <a:rPr lang="en-GB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Goettingen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, Germany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In a few cases, individual images, photographs, or similar material may be subject to a more restrictive Creative Commons license. Where this applies, it is explicitly indicated, and you must comply with the stated license terms for those items.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Please check the license information carefully before reuse. Responsibility for complying with the applicable license terms rests entirely with you.</a:t>
            </a:r>
            <a:endParaRPr lang="en-GB" sz="1400" dirty="0">
              <a:solidFill>
                <a:srgbClr val="336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189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2001" y="36001"/>
            <a:ext cx="12001629" cy="28318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You already know 42 chapters of UNPLAB</a:t>
            </a:r>
          </a:p>
          <a:p>
            <a:endParaRPr lang="en-GB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Keywords of this chapter:</a:t>
            </a:r>
          </a:p>
          <a:p>
            <a:pPr>
              <a:spcAft>
                <a:spcPts val="800"/>
              </a:spcAft>
            </a:pPr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Diversity </a:t>
            </a:r>
            <a:r>
              <a:rPr lang="en-GB" sz="1867" i="1" dirty="0"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. Variance; Normal Distribution and Variance; More than one trait to breed for; Qualitative </a:t>
            </a:r>
            <a:r>
              <a:rPr lang="en-GB" sz="1867" i="1" dirty="0"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. quantitative variation </a:t>
            </a:r>
            <a:r>
              <a:rPr lang="en-GB" sz="1867" i="1" dirty="0">
                <a:latin typeface="Arial" panose="020B0604020202020204" pitchFamily="34" charset="0"/>
                <a:cs typeface="Arial" panose="020B0604020202020204" pitchFamily="34" charset="0"/>
              </a:rPr>
              <a:t>aka</a:t>
            </a:r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 monogenic vs. polygenic variance; Impact of allele frequencies on variance, </a:t>
            </a:r>
            <a:r>
              <a:rPr lang="en-GB" sz="1867" i="1" dirty="0">
                <a:latin typeface="Arial" panose="020B0604020202020204" pitchFamily="34" charset="0"/>
                <a:cs typeface="Arial" panose="020B0604020202020204" pitchFamily="34" charset="0"/>
              </a:rPr>
              <a:t>aka</a:t>
            </a:r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 impact of selection of variance. You have seen the transition from monogenic to polygenic Segregation and Variance. The parameters of the Metric F∞ Model, mainly the additive effect ‘a’ and the dominance effect ‘d’. The parameters of the Statistical Model, mainly Additive and Dominance Variance.</a:t>
            </a:r>
          </a:p>
          <a:p>
            <a:endParaRPr lang="de-DE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Algebra as introduced in this chapter: None; we use the Algebra of QuGen_Ch-8 to draw enlightening diagrams.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1238613" y="6342529"/>
            <a:ext cx="892203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fld id="{5B255CE3-06F4-4E80-85AD-A0878CDD5C50}" type="slidenum"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375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33338" y="1360967"/>
            <a:ext cx="12095415" cy="5497033"/>
            <a:chOff x="33335" y="1360967"/>
            <a:chExt cx="12158665" cy="5578540"/>
          </a:xfrm>
        </p:grpSpPr>
        <p:sp>
          <p:nvSpPr>
            <p:cNvPr id="10" name="Rectangle 9"/>
            <p:cNvSpPr/>
            <p:nvPr/>
          </p:nvSpPr>
          <p:spPr>
            <a:xfrm>
              <a:off x="33863" y="1360967"/>
              <a:ext cx="12158137" cy="53658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45972115"/>
                </p:ext>
              </p:extLst>
            </p:nvPr>
          </p:nvGraphicFramePr>
          <p:xfrm>
            <a:off x="33335" y="1473254"/>
            <a:ext cx="12112133" cy="5466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473" name="Document" r:id="rId3" imgW="8534074" imgH="3851392" progId="Word.Document.8">
                    <p:link updateAutomatic="1"/>
                  </p:oleObj>
                </mc:Choice>
                <mc:Fallback>
                  <p:oleObj name="Document" r:id="rId3" imgW="8534074" imgH="3851392" progId="Word.Document.8">
                    <p:link updateAutomatic="1"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3335" y="1473254"/>
                          <a:ext cx="12112133" cy="546625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TextBox 1"/>
          <p:cNvSpPr txBox="1"/>
          <p:nvPr/>
        </p:nvSpPr>
        <p:spPr>
          <a:xfrm>
            <a:off x="33864" y="42330"/>
            <a:ext cx="12094889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Insertion, slide-in: You may go back and have a look again on the terms GCA, SCA UNPLAB-BrMeth_Ch-3[GCA I] and UNPLAB-BrMeth_Ch-4[GCA II] </a:t>
            </a:r>
            <a:endParaRPr lang="en-GB" sz="2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5"/>
          <p:cNvSpPr txBox="1"/>
          <p:nvPr/>
        </p:nvSpPr>
        <p:spPr>
          <a:xfrm>
            <a:off x="33863" y="954703"/>
            <a:ext cx="656172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4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094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864" y="42330"/>
            <a:ext cx="12094889" cy="120032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Breeding Values and Dominance Deviations are </a:t>
            </a:r>
            <a:r>
              <a:rPr lang="en-GB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Quantitative Genetics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parameters,  based on model and locus-wise assumptions. For instance, for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=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+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we need to assume: ‚HWE; zero epistasis among loci‘ </a:t>
            </a:r>
            <a:r>
              <a:rPr lang="en-GB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80" y="1294295"/>
            <a:ext cx="2604404" cy="55252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63247" y="6233021"/>
            <a:ext cx="117502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© WL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16054" y="1506996"/>
            <a:ext cx="8812699" cy="318548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whereas GCA and SCA is </a:t>
            </a:r>
            <a:r>
              <a:rPr lang="en-GB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‚</a:t>
            </a:r>
            <a:r>
              <a:rPr lang="en-GB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phenotype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‘: Data is from </a:t>
            </a:r>
            <a:r>
              <a:rPr lang="en-GB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assessment, including issues such as LD, epistasis, 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et cetera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A single F1 entry holds the GCA-effect from mother line plus GCA-effect from father line. These two GCA-effects jointly represent the </a:t>
            </a:r>
            <a:r>
              <a:rPr lang="en-GB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Breeding Value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of such F1 (simplified model). 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BV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an inbred lines is, hence 2∙GCA of such line.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For a HWE population, we write: σ²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GB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σ²</a:t>
            </a:r>
            <a:r>
              <a:rPr lang="en-GB" b="1" baseline="-25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σ²</a:t>
            </a:r>
            <a:r>
              <a:rPr lang="en-GB" b="1" baseline="-25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GB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2σ²</a:t>
            </a:r>
            <a:r>
              <a:rPr lang="en-GB" b="1" baseline="-250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GCA</a:t>
            </a:r>
            <a:r>
              <a:rPr lang="en-GB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σ²</a:t>
            </a:r>
            <a:r>
              <a:rPr lang="en-GB" b="1" baseline="-250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</a:t>
            </a:r>
            <a:r>
              <a:rPr lang="en-GB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GB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b="1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Obviously, Diallel data is used to estimate σ²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σ²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of traits </a:t>
            </a:r>
            <a:endParaRPr lang="en-GB" sz="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GB" sz="3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(equating σ²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GB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σ²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GCA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; σ²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= σ²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SCA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... here 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GB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GCA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if we take non-inbreds (F=0) as parents of the Diallel cross instead of </a:t>
            </a:r>
            <a:r>
              <a:rPr lang="en-GB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pure lines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then their 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GCA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smaller and hence in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case we must equate 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4σ²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GCA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... see later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GB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5"/>
          <p:cNvSpPr txBox="1"/>
          <p:nvPr/>
        </p:nvSpPr>
        <p:spPr>
          <a:xfrm>
            <a:off x="11472581" y="6371521"/>
            <a:ext cx="656172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5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8CC1BC-AA06-4B74-B9E6-918A333864B2}"/>
              </a:ext>
            </a:extLst>
          </p:cNvPr>
          <p:cNvSpPr txBox="1"/>
          <p:nvPr/>
        </p:nvSpPr>
        <p:spPr>
          <a:xfrm>
            <a:off x="3316053" y="5670199"/>
            <a:ext cx="7803785" cy="92333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Watch out, we have 3 terms, do not mix it up: </a:t>
            </a:r>
            <a:b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Additive Effect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	     Breeding Value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BV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	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GCA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Effect.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Given pertinent assumptions, we have </a:t>
            </a:r>
            <a:r>
              <a:rPr lang="en-GB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σ²</a:t>
            </a:r>
            <a:r>
              <a:rPr lang="en-GB" b="1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σ²</a:t>
            </a:r>
            <a:r>
              <a:rPr lang="en-GB" b="1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BV</a:t>
            </a:r>
            <a:r>
              <a:rPr lang="en-GB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2σ²</a:t>
            </a:r>
            <a:r>
              <a:rPr lang="en-GB" b="1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GCA</a:t>
            </a:r>
            <a:endParaRPr lang="en-GB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161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864" y="42330"/>
            <a:ext cx="12094889" cy="120032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Breeding Values and Dominance Deviations are </a:t>
            </a:r>
            <a:r>
              <a:rPr lang="en-GB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Quantitative Genetics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parameters,  based on model and locus-wise assumptions. For instance, for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=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+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we need to assume: ‚HWE; zero epistasis among loci‘ </a:t>
            </a:r>
            <a:r>
              <a:rPr lang="en-GB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80" y="1294295"/>
            <a:ext cx="1928993" cy="40923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061" y="2750337"/>
            <a:ext cx="2245818" cy="39971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45580" y="4920974"/>
            <a:ext cx="117502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© WL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18779" y="6250689"/>
            <a:ext cx="134810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© WL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16054" y="1506996"/>
            <a:ext cx="8812699" cy="518603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 whereas GCA and SCA is ‚</a:t>
            </a:r>
            <a:r>
              <a:rPr lang="en-GB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phenotype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‘: Data is from </a:t>
            </a:r>
            <a:r>
              <a:rPr lang="en-GB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trait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assessment, including issues such as LD, epistasis, </a:t>
            </a:r>
            <a:r>
              <a:rPr lang="en-GB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cetera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 single F1 entry holds the GCA-effect from mother line plus GCA-effect from father line. These two GCA-effects jointly represent the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Breeding Value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such F1. The BV of an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inbred line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is, hence 2∙GCA of such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line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For a HWE population, we write: 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σ²</a:t>
            </a:r>
            <a:r>
              <a:rPr lang="en-GB" b="1" baseline="-25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σ²</a:t>
            </a:r>
            <a:r>
              <a:rPr lang="en-GB" b="1" baseline="-25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GB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2σ²</a:t>
            </a:r>
            <a:r>
              <a:rPr lang="en-GB" b="1" baseline="-250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GCA</a:t>
            </a:r>
            <a:r>
              <a:rPr lang="en-GB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σ²</a:t>
            </a:r>
            <a:r>
              <a:rPr lang="en-GB" b="1" baseline="-250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</a:t>
            </a:r>
            <a:r>
              <a:rPr lang="en-GB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GB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Obviously, Diallel data is used to estimate 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traits </a:t>
            </a:r>
            <a:endParaRPr lang="en-GB" sz="3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GB" sz="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(... equating 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GCA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hm ... here 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2σ²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GCA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Wait if we took </a:t>
            </a:r>
            <a:r>
              <a:rPr lang="en-GB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non-inbreds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parents of the Diallel cross instead of </a:t>
            </a:r>
            <a:r>
              <a:rPr lang="en-GB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pure lines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 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GCA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non-inbreds is smaller and hence in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case we must equate 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4σ²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GCA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... see later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b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With σ²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GCA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= 15.2 (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/acre)² and σ²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SCA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= 46.2 (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/acre)² , we ‘conclude’ that our estimates are σ²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30.4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; σ²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= 46.2 (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/acre)² 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|| additive variance equal to </a:t>
            </a:r>
            <a:r>
              <a:rPr lang="en-GB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twice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estimated GCA variance ||.  Ratio 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is unusually large here,   ... </a:t>
            </a:r>
            <a:r>
              <a:rPr lang="en-GB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...</a:t>
            </a:r>
            <a:endParaRPr lang="en-GB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 the estimates of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employed to play around with the Quantitative Genetics Algebra - these estimates are of course as well deduced from </a:t>
            </a:r>
            <a:r>
              <a:rPr lang="en-GB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phenotypic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data. In Quantitative Genetics, we can pretend LD=0, Epistasis=0, ... and deduce genotypic effects, values, variances accordingly. In contrast, GCA and SCA is ‘real-world’; we can not easily bring LD and epistasis and ...  to zero in reality; and why should we?</a:t>
            </a:r>
          </a:p>
        </p:txBody>
      </p:sp>
      <p:sp>
        <p:nvSpPr>
          <p:cNvPr id="9" name="Textfeld 5"/>
          <p:cNvSpPr txBox="1"/>
          <p:nvPr/>
        </p:nvSpPr>
        <p:spPr>
          <a:xfrm>
            <a:off x="11472581" y="990914"/>
            <a:ext cx="656172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6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465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4197579"/>
              </p:ext>
            </p:extLst>
          </p:nvPr>
        </p:nvGraphicFramePr>
        <p:xfrm>
          <a:off x="2370138" y="635000"/>
          <a:ext cx="9906000" cy="498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55" name="Document" r:id="rId3" imgW="9457658" imgH="4762505" progId="Word.Document.12">
                  <p:link updateAutomatic="1"/>
                </p:oleObj>
              </mc:Choice>
              <mc:Fallback>
                <p:oleObj name="Document" r:id="rId3" imgW="9457658" imgH="4762505" progId="Word.Document.12">
                  <p:link updateAutomatic="1"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70138" y="635000"/>
                        <a:ext cx="9906000" cy="4981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040" y="5581150"/>
            <a:ext cx="2093080" cy="120032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Europ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corn borer (</a:t>
            </a:r>
            <a:r>
              <a:rPr lang="en-GB" i="1" dirty="0" err="1">
                <a:latin typeface="Arial" panose="020B0604020202020204" pitchFamily="34" charset="0"/>
                <a:cs typeface="Arial" panose="020B0604020202020204" pitchFamily="34" charset="0"/>
              </a:rPr>
              <a:t>Ostrinia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i="1" dirty="0" err="1">
                <a:latin typeface="Arial" panose="020B0604020202020204" pitchFamily="34" charset="0"/>
                <a:cs typeface="Arial" panose="020B0604020202020204" pitchFamily="34" charset="0"/>
              </a:rPr>
              <a:t>nubilalis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GB" i="1" dirty="0" err="1">
                <a:latin typeface="Arial" panose="020B0604020202020204" pitchFamily="34" charset="0"/>
                <a:cs typeface="Arial" panose="020B0604020202020204" pitchFamily="34" charset="0"/>
              </a:rPr>
              <a:t>Maiszünsler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); caterpillar (</a:t>
            </a:r>
            <a:r>
              <a:rPr lang="en-GB" i="1" dirty="0" err="1">
                <a:latin typeface="Arial" panose="020B0604020202020204" pitchFamily="34" charset="0"/>
                <a:cs typeface="Arial" panose="020B0604020202020204" pitchFamily="34" charset="0"/>
              </a:rPr>
              <a:t>Raupe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70139" y="5581150"/>
            <a:ext cx="9754992" cy="120032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Don‘t be shy. Just add up </a:t>
            </a:r>
            <a:r>
              <a:rPr lang="en-GB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36.06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plus </a:t>
            </a:r>
            <a:r>
              <a:rPr lang="en-GB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9.530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and come to a total of genetic variance (genotypic variance)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for this trait in this HWE-(</a:t>
            </a: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 ... F2-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) population of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= 45.590 cm² (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GB" sz="2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= 6.752cm).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-1314950" y="2152834"/>
            <a:ext cx="4843059" cy="20930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0040" y="0"/>
            <a:ext cx="12065091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Back to the </a:t>
            </a:r>
            <a:r>
              <a:rPr lang="en-GB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Maiszünsler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-example. See the locus-wise and, across 7 loci,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trait-wise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and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(HWE; p=q=0.5: remember, it was a bi-parental cross).</a:t>
            </a:r>
          </a:p>
        </p:txBody>
      </p:sp>
      <p:sp>
        <p:nvSpPr>
          <p:cNvPr id="8" name="Textfeld 5">
            <a:extLst>
              <a:ext uri="{FF2B5EF4-FFF2-40B4-BE49-F238E27FC236}">
                <a16:creationId xmlns:a16="http://schemas.microsoft.com/office/drawing/2014/main" id="{766656B7-E715-4282-9337-6CD12238EF7E}"/>
              </a:ext>
            </a:extLst>
          </p:cNvPr>
          <p:cNvSpPr txBox="1"/>
          <p:nvPr/>
        </p:nvSpPr>
        <p:spPr>
          <a:xfrm>
            <a:off x="11562612" y="6319814"/>
            <a:ext cx="56934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7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31457D3-7239-42C4-BC35-410AC769E94B}"/>
              </a:ext>
            </a:extLst>
          </p:cNvPr>
          <p:cNvGrpSpPr/>
          <p:nvPr/>
        </p:nvGrpSpPr>
        <p:grpSpPr>
          <a:xfrm>
            <a:off x="5921494" y="4659305"/>
            <a:ext cx="6064601" cy="1349881"/>
            <a:chOff x="5921494" y="4659305"/>
            <a:chExt cx="6064601" cy="134988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4F67462-424A-4F01-860B-AFBCD4308052}"/>
                </a:ext>
              </a:extLst>
            </p:cNvPr>
            <p:cNvSpPr/>
            <p:nvPr/>
          </p:nvSpPr>
          <p:spPr>
            <a:xfrm>
              <a:off x="9821862" y="4659305"/>
              <a:ext cx="2164233" cy="372193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1E16D98-EDBB-4DB0-923D-D3BA2E80D00F}"/>
                </a:ext>
              </a:extLst>
            </p:cNvPr>
            <p:cNvSpPr/>
            <p:nvPr/>
          </p:nvSpPr>
          <p:spPr>
            <a:xfrm>
              <a:off x="5921494" y="5636993"/>
              <a:ext cx="2326486" cy="372193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 dirty="0"/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BD27779E-34DB-4F7B-AC7A-8AAF557842E4}"/>
                </a:ext>
              </a:extLst>
            </p:cNvPr>
            <p:cNvCxnSpPr>
              <a:cxnSpLocks/>
              <a:stCxn id="3" idx="2"/>
              <a:endCxn id="11" idx="0"/>
            </p:cNvCxnSpPr>
            <p:nvPr/>
          </p:nvCxnSpPr>
          <p:spPr>
            <a:xfrm flipH="1">
              <a:off x="7084737" y="5031498"/>
              <a:ext cx="3819242" cy="605495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lg"/>
              <a:tailEnd type="triangl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1561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Box 108"/>
          <p:cNvSpPr txBox="1"/>
          <p:nvPr/>
        </p:nvSpPr>
        <p:spPr>
          <a:xfrm>
            <a:off x="0" y="44271"/>
            <a:ext cx="12171654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Schön, Lee, Melchinger, Guthrie, Woodman, 1993: Heredity 70: 648-659.</a:t>
            </a:r>
            <a:endParaRPr lang="en-GB"/>
          </a:p>
        </p:txBody>
      </p:sp>
      <p:grpSp>
        <p:nvGrpSpPr>
          <p:cNvPr id="111" name="Group 110"/>
          <p:cNvGrpSpPr/>
          <p:nvPr/>
        </p:nvGrpSpPr>
        <p:grpSpPr>
          <a:xfrm>
            <a:off x="-667584" y="-74424"/>
            <a:ext cx="9796604" cy="6858000"/>
            <a:chOff x="-540000" y="0"/>
            <a:chExt cx="9796604" cy="6858000"/>
          </a:xfrm>
        </p:grpSpPr>
        <p:sp>
          <p:nvSpPr>
            <p:cNvPr id="112" name="AutoShape 3"/>
            <p:cNvSpPr>
              <a:spLocks noChangeAspect="1" noChangeArrowheads="1" noTextEdit="1"/>
            </p:cNvSpPr>
            <p:nvPr/>
          </p:nvSpPr>
          <p:spPr bwMode="auto">
            <a:xfrm>
              <a:off x="103188" y="0"/>
              <a:ext cx="8582025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Freeform 21"/>
            <p:cNvSpPr>
              <a:spLocks/>
            </p:cNvSpPr>
            <p:nvPr/>
          </p:nvSpPr>
          <p:spPr bwMode="auto">
            <a:xfrm>
              <a:off x="-540000" y="1812927"/>
              <a:ext cx="9720000" cy="3923734"/>
            </a:xfrm>
            <a:custGeom>
              <a:avLst/>
              <a:gdLst>
                <a:gd name="T0" fmla="*/ 100 w 8110"/>
                <a:gd name="T1" fmla="*/ 3401 h 3401"/>
                <a:gd name="T2" fmla="*/ 304 w 8110"/>
                <a:gd name="T3" fmla="*/ 3400 h 3401"/>
                <a:gd name="T4" fmla="*/ 507 w 8110"/>
                <a:gd name="T5" fmla="*/ 3396 h 3401"/>
                <a:gd name="T6" fmla="*/ 709 w 8110"/>
                <a:gd name="T7" fmla="*/ 3390 h 3401"/>
                <a:gd name="T8" fmla="*/ 912 w 8110"/>
                <a:gd name="T9" fmla="*/ 3380 h 3401"/>
                <a:gd name="T10" fmla="*/ 1114 w 8110"/>
                <a:gd name="T11" fmla="*/ 3360 h 3401"/>
                <a:gd name="T12" fmla="*/ 1317 w 8110"/>
                <a:gd name="T13" fmla="*/ 3326 h 3401"/>
                <a:gd name="T14" fmla="*/ 1521 w 8110"/>
                <a:gd name="T15" fmla="*/ 3275 h 3401"/>
                <a:gd name="T16" fmla="*/ 1723 w 8110"/>
                <a:gd name="T17" fmla="*/ 3193 h 3401"/>
                <a:gd name="T18" fmla="*/ 1926 w 8110"/>
                <a:gd name="T19" fmla="*/ 3071 h 3401"/>
                <a:gd name="T20" fmla="*/ 2128 w 8110"/>
                <a:gd name="T21" fmla="*/ 2903 h 3401"/>
                <a:gd name="T22" fmla="*/ 2331 w 8110"/>
                <a:gd name="T23" fmla="*/ 2676 h 3401"/>
                <a:gd name="T24" fmla="*/ 2535 w 8110"/>
                <a:gd name="T25" fmla="*/ 2389 h 3401"/>
                <a:gd name="T26" fmla="*/ 2736 w 8110"/>
                <a:gd name="T27" fmla="*/ 2046 h 3401"/>
                <a:gd name="T28" fmla="*/ 2940 w 8110"/>
                <a:gd name="T29" fmla="*/ 1656 h 3401"/>
                <a:gd name="T30" fmla="*/ 3141 w 8110"/>
                <a:gd name="T31" fmla="*/ 1242 h 3401"/>
                <a:gd name="T32" fmla="*/ 3345 w 8110"/>
                <a:gd name="T33" fmla="*/ 839 h 3401"/>
                <a:gd name="T34" fmla="*/ 3548 w 8110"/>
                <a:gd name="T35" fmla="*/ 478 h 3401"/>
                <a:gd name="T36" fmla="*/ 3750 w 8110"/>
                <a:gd name="T37" fmla="*/ 200 h 3401"/>
                <a:gd name="T38" fmla="*/ 3953 w 8110"/>
                <a:gd name="T39" fmla="*/ 35 h 3401"/>
                <a:gd name="T40" fmla="*/ 4155 w 8110"/>
                <a:gd name="T41" fmla="*/ 0 h 3401"/>
                <a:gd name="T42" fmla="*/ 4358 w 8110"/>
                <a:gd name="T43" fmla="*/ 102 h 3401"/>
                <a:gd name="T44" fmla="*/ 4562 w 8110"/>
                <a:gd name="T45" fmla="*/ 327 h 3401"/>
                <a:gd name="T46" fmla="*/ 4764 w 8110"/>
                <a:gd name="T47" fmla="*/ 650 h 3401"/>
                <a:gd name="T48" fmla="*/ 4967 w 8110"/>
                <a:gd name="T49" fmla="*/ 1037 h 3401"/>
                <a:gd name="T50" fmla="*/ 5169 w 8110"/>
                <a:gd name="T51" fmla="*/ 1451 h 3401"/>
                <a:gd name="T52" fmla="*/ 5372 w 8110"/>
                <a:gd name="T53" fmla="*/ 1854 h 3401"/>
                <a:gd name="T54" fmla="*/ 5575 w 8110"/>
                <a:gd name="T55" fmla="*/ 2224 h 3401"/>
                <a:gd name="T56" fmla="*/ 5777 w 8110"/>
                <a:gd name="T57" fmla="*/ 2541 h 3401"/>
                <a:gd name="T58" fmla="*/ 5981 w 8110"/>
                <a:gd name="T59" fmla="*/ 2798 h 3401"/>
                <a:gd name="T60" fmla="*/ 6182 w 8110"/>
                <a:gd name="T61" fmla="*/ 2995 h 3401"/>
                <a:gd name="T62" fmla="*/ 6386 w 8110"/>
                <a:gd name="T63" fmla="*/ 3138 h 3401"/>
                <a:gd name="T64" fmla="*/ 6589 w 8110"/>
                <a:gd name="T65" fmla="*/ 3238 h 3401"/>
                <a:gd name="T66" fmla="*/ 6791 w 8110"/>
                <a:gd name="T67" fmla="*/ 3303 h 3401"/>
                <a:gd name="T68" fmla="*/ 6994 w 8110"/>
                <a:gd name="T69" fmla="*/ 3346 h 3401"/>
                <a:gd name="T70" fmla="*/ 7196 w 8110"/>
                <a:gd name="T71" fmla="*/ 3371 h 3401"/>
                <a:gd name="T72" fmla="*/ 7399 w 8110"/>
                <a:gd name="T73" fmla="*/ 3385 h 3401"/>
                <a:gd name="T74" fmla="*/ 7603 w 8110"/>
                <a:gd name="T75" fmla="*/ 3393 h 3401"/>
                <a:gd name="T76" fmla="*/ 7804 w 8110"/>
                <a:gd name="T77" fmla="*/ 3398 h 3401"/>
                <a:gd name="T78" fmla="*/ 8008 w 8110"/>
                <a:gd name="T79" fmla="*/ 3400 h 3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110" h="3401">
                  <a:moveTo>
                    <a:pt x="0" y="3401"/>
                  </a:moveTo>
                  <a:lnTo>
                    <a:pt x="100" y="3401"/>
                  </a:lnTo>
                  <a:lnTo>
                    <a:pt x="202" y="3400"/>
                  </a:lnTo>
                  <a:lnTo>
                    <a:pt x="304" y="3400"/>
                  </a:lnTo>
                  <a:lnTo>
                    <a:pt x="406" y="3398"/>
                  </a:lnTo>
                  <a:lnTo>
                    <a:pt x="507" y="3396"/>
                  </a:lnTo>
                  <a:lnTo>
                    <a:pt x="607" y="3393"/>
                  </a:lnTo>
                  <a:lnTo>
                    <a:pt x="709" y="3390"/>
                  </a:lnTo>
                  <a:lnTo>
                    <a:pt x="811" y="3385"/>
                  </a:lnTo>
                  <a:lnTo>
                    <a:pt x="912" y="3380"/>
                  </a:lnTo>
                  <a:lnTo>
                    <a:pt x="1014" y="3371"/>
                  </a:lnTo>
                  <a:lnTo>
                    <a:pt x="1114" y="3360"/>
                  </a:lnTo>
                  <a:lnTo>
                    <a:pt x="1216" y="3346"/>
                  </a:lnTo>
                  <a:lnTo>
                    <a:pt x="1317" y="3326"/>
                  </a:lnTo>
                  <a:lnTo>
                    <a:pt x="1419" y="3303"/>
                  </a:lnTo>
                  <a:lnTo>
                    <a:pt x="1521" y="3275"/>
                  </a:lnTo>
                  <a:lnTo>
                    <a:pt x="1621" y="3238"/>
                  </a:lnTo>
                  <a:lnTo>
                    <a:pt x="1723" y="3193"/>
                  </a:lnTo>
                  <a:lnTo>
                    <a:pt x="1824" y="3138"/>
                  </a:lnTo>
                  <a:lnTo>
                    <a:pt x="1926" y="3071"/>
                  </a:lnTo>
                  <a:lnTo>
                    <a:pt x="2028" y="2995"/>
                  </a:lnTo>
                  <a:lnTo>
                    <a:pt x="2128" y="2903"/>
                  </a:lnTo>
                  <a:lnTo>
                    <a:pt x="2229" y="2798"/>
                  </a:lnTo>
                  <a:lnTo>
                    <a:pt x="2331" y="2676"/>
                  </a:lnTo>
                  <a:lnTo>
                    <a:pt x="2433" y="2541"/>
                  </a:lnTo>
                  <a:lnTo>
                    <a:pt x="2535" y="2389"/>
                  </a:lnTo>
                  <a:lnTo>
                    <a:pt x="2635" y="2224"/>
                  </a:lnTo>
                  <a:lnTo>
                    <a:pt x="2736" y="2046"/>
                  </a:lnTo>
                  <a:lnTo>
                    <a:pt x="2838" y="1854"/>
                  </a:lnTo>
                  <a:lnTo>
                    <a:pt x="2940" y="1656"/>
                  </a:lnTo>
                  <a:lnTo>
                    <a:pt x="3041" y="1451"/>
                  </a:lnTo>
                  <a:lnTo>
                    <a:pt x="3141" y="1242"/>
                  </a:lnTo>
                  <a:lnTo>
                    <a:pt x="3243" y="1037"/>
                  </a:lnTo>
                  <a:lnTo>
                    <a:pt x="3345" y="839"/>
                  </a:lnTo>
                  <a:lnTo>
                    <a:pt x="3446" y="650"/>
                  </a:lnTo>
                  <a:lnTo>
                    <a:pt x="3548" y="478"/>
                  </a:lnTo>
                  <a:lnTo>
                    <a:pt x="3648" y="327"/>
                  </a:lnTo>
                  <a:lnTo>
                    <a:pt x="3750" y="200"/>
                  </a:lnTo>
                  <a:lnTo>
                    <a:pt x="3852" y="102"/>
                  </a:lnTo>
                  <a:lnTo>
                    <a:pt x="3953" y="35"/>
                  </a:lnTo>
                  <a:lnTo>
                    <a:pt x="4055" y="0"/>
                  </a:lnTo>
                  <a:lnTo>
                    <a:pt x="4155" y="0"/>
                  </a:lnTo>
                  <a:lnTo>
                    <a:pt x="4257" y="35"/>
                  </a:lnTo>
                  <a:lnTo>
                    <a:pt x="4358" y="102"/>
                  </a:lnTo>
                  <a:lnTo>
                    <a:pt x="4460" y="200"/>
                  </a:lnTo>
                  <a:lnTo>
                    <a:pt x="4562" y="327"/>
                  </a:lnTo>
                  <a:lnTo>
                    <a:pt x="4662" y="478"/>
                  </a:lnTo>
                  <a:lnTo>
                    <a:pt x="4764" y="650"/>
                  </a:lnTo>
                  <a:lnTo>
                    <a:pt x="4865" y="839"/>
                  </a:lnTo>
                  <a:lnTo>
                    <a:pt x="4967" y="1037"/>
                  </a:lnTo>
                  <a:lnTo>
                    <a:pt x="5069" y="1242"/>
                  </a:lnTo>
                  <a:lnTo>
                    <a:pt x="5169" y="1451"/>
                  </a:lnTo>
                  <a:lnTo>
                    <a:pt x="5270" y="1656"/>
                  </a:lnTo>
                  <a:lnTo>
                    <a:pt x="5372" y="1854"/>
                  </a:lnTo>
                  <a:lnTo>
                    <a:pt x="5474" y="2046"/>
                  </a:lnTo>
                  <a:lnTo>
                    <a:pt x="5575" y="2224"/>
                  </a:lnTo>
                  <a:lnTo>
                    <a:pt x="5675" y="2389"/>
                  </a:lnTo>
                  <a:lnTo>
                    <a:pt x="5777" y="2541"/>
                  </a:lnTo>
                  <a:lnTo>
                    <a:pt x="5879" y="2676"/>
                  </a:lnTo>
                  <a:lnTo>
                    <a:pt x="5981" y="2798"/>
                  </a:lnTo>
                  <a:lnTo>
                    <a:pt x="6082" y="2903"/>
                  </a:lnTo>
                  <a:lnTo>
                    <a:pt x="6182" y="2995"/>
                  </a:lnTo>
                  <a:lnTo>
                    <a:pt x="6284" y="3071"/>
                  </a:lnTo>
                  <a:lnTo>
                    <a:pt x="6386" y="3138"/>
                  </a:lnTo>
                  <a:lnTo>
                    <a:pt x="6487" y="3193"/>
                  </a:lnTo>
                  <a:lnTo>
                    <a:pt x="6589" y="3238"/>
                  </a:lnTo>
                  <a:lnTo>
                    <a:pt x="6689" y="3275"/>
                  </a:lnTo>
                  <a:lnTo>
                    <a:pt x="6791" y="3303"/>
                  </a:lnTo>
                  <a:lnTo>
                    <a:pt x="6893" y="3326"/>
                  </a:lnTo>
                  <a:lnTo>
                    <a:pt x="6994" y="3346"/>
                  </a:lnTo>
                  <a:lnTo>
                    <a:pt x="7096" y="3360"/>
                  </a:lnTo>
                  <a:lnTo>
                    <a:pt x="7196" y="3371"/>
                  </a:lnTo>
                  <a:lnTo>
                    <a:pt x="7298" y="3380"/>
                  </a:lnTo>
                  <a:lnTo>
                    <a:pt x="7399" y="3385"/>
                  </a:lnTo>
                  <a:lnTo>
                    <a:pt x="7501" y="3390"/>
                  </a:lnTo>
                  <a:lnTo>
                    <a:pt x="7603" y="3393"/>
                  </a:lnTo>
                  <a:lnTo>
                    <a:pt x="7703" y="3396"/>
                  </a:lnTo>
                  <a:lnTo>
                    <a:pt x="7804" y="3398"/>
                  </a:lnTo>
                  <a:lnTo>
                    <a:pt x="7906" y="3400"/>
                  </a:lnTo>
                  <a:lnTo>
                    <a:pt x="8008" y="3400"/>
                  </a:lnTo>
                  <a:lnTo>
                    <a:pt x="8110" y="3401"/>
                  </a:lnTo>
                </a:path>
              </a:pathLst>
            </a:custGeom>
            <a:noFill/>
            <a:ln w="33338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7553216" y="5289331"/>
              <a:ext cx="1703388" cy="554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15" name="Group 114"/>
            <p:cNvGrpSpPr/>
            <p:nvPr/>
          </p:nvGrpSpPr>
          <p:grpSpPr>
            <a:xfrm>
              <a:off x="119063" y="731838"/>
              <a:ext cx="7515089" cy="5861466"/>
              <a:chOff x="119063" y="731838"/>
              <a:chExt cx="7515089" cy="5861466"/>
            </a:xfrm>
          </p:grpSpPr>
          <p:sp>
            <p:nvSpPr>
              <p:cNvPr id="116" name="Line 6"/>
              <p:cNvSpPr>
                <a:spLocks noChangeShapeType="1"/>
              </p:cNvSpPr>
              <p:nvPr/>
            </p:nvSpPr>
            <p:spPr bwMode="auto">
              <a:xfrm flipV="1">
                <a:off x="1117600" y="1114425"/>
                <a:ext cx="0" cy="4729163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" name="Line 7"/>
              <p:cNvSpPr>
                <a:spLocks noChangeShapeType="1"/>
              </p:cNvSpPr>
              <p:nvPr/>
            </p:nvSpPr>
            <p:spPr bwMode="auto">
              <a:xfrm flipV="1">
                <a:off x="7537450" y="1114425"/>
                <a:ext cx="0" cy="4729163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" name="Line 8"/>
              <p:cNvSpPr>
                <a:spLocks noChangeShapeType="1"/>
              </p:cNvSpPr>
              <p:nvPr/>
            </p:nvSpPr>
            <p:spPr bwMode="auto">
              <a:xfrm flipH="1">
                <a:off x="1016000" y="5843588"/>
                <a:ext cx="101600" cy="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" name="Rectangle 9"/>
              <p:cNvSpPr>
                <a:spLocks noChangeArrowheads="1"/>
              </p:cNvSpPr>
              <p:nvPr/>
            </p:nvSpPr>
            <p:spPr bwMode="auto">
              <a:xfrm>
                <a:off x="712788" y="5703888"/>
                <a:ext cx="15709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0" name="Line 10"/>
              <p:cNvSpPr>
                <a:spLocks noChangeShapeType="1"/>
              </p:cNvSpPr>
              <p:nvPr/>
            </p:nvSpPr>
            <p:spPr bwMode="auto">
              <a:xfrm flipH="1">
                <a:off x="1065213" y="5507038"/>
                <a:ext cx="52387" cy="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" name="Line 11"/>
              <p:cNvSpPr>
                <a:spLocks noChangeShapeType="1"/>
              </p:cNvSpPr>
              <p:nvPr/>
            </p:nvSpPr>
            <p:spPr bwMode="auto">
              <a:xfrm flipH="1">
                <a:off x="1016000" y="5168900"/>
                <a:ext cx="101600" cy="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" name="Rectangle 12"/>
              <p:cNvSpPr>
                <a:spLocks noChangeArrowheads="1"/>
              </p:cNvSpPr>
              <p:nvPr/>
            </p:nvSpPr>
            <p:spPr bwMode="auto">
              <a:xfrm>
                <a:off x="712788" y="5027613"/>
                <a:ext cx="15709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3" name="Line 13"/>
              <p:cNvSpPr>
                <a:spLocks noChangeShapeType="1"/>
              </p:cNvSpPr>
              <p:nvPr/>
            </p:nvSpPr>
            <p:spPr bwMode="auto">
              <a:xfrm flipH="1">
                <a:off x="1065213" y="4830763"/>
                <a:ext cx="52387" cy="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" name="Line 14"/>
              <p:cNvSpPr>
                <a:spLocks noChangeShapeType="1"/>
              </p:cNvSpPr>
              <p:nvPr/>
            </p:nvSpPr>
            <p:spPr bwMode="auto">
              <a:xfrm flipH="1">
                <a:off x="1016000" y="4492625"/>
                <a:ext cx="101600" cy="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" name="Rectangle 15"/>
              <p:cNvSpPr>
                <a:spLocks noChangeArrowheads="1"/>
              </p:cNvSpPr>
              <p:nvPr/>
            </p:nvSpPr>
            <p:spPr bwMode="auto">
              <a:xfrm>
                <a:off x="712788" y="4351338"/>
                <a:ext cx="15709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6" name="Line 16"/>
              <p:cNvSpPr>
                <a:spLocks noChangeShapeType="1"/>
              </p:cNvSpPr>
              <p:nvPr/>
            </p:nvSpPr>
            <p:spPr bwMode="auto">
              <a:xfrm flipH="1">
                <a:off x="1065213" y="4154488"/>
                <a:ext cx="52387" cy="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" name="Line 17"/>
              <p:cNvSpPr>
                <a:spLocks noChangeShapeType="1"/>
              </p:cNvSpPr>
              <p:nvPr/>
            </p:nvSpPr>
            <p:spPr bwMode="auto">
              <a:xfrm flipH="1">
                <a:off x="1016000" y="3816350"/>
                <a:ext cx="101600" cy="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" name="Rectangle 18"/>
              <p:cNvSpPr>
                <a:spLocks noChangeArrowheads="1"/>
              </p:cNvSpPr>
              <p:nvPr/>
            </p:nvSpPr>
            <p:spPr bwMode="auto">
              <a:xfrm>
                <a:off x="712788" y="3675063"/>
                <a:ext cx="15709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9" name="Line 19"/>
              <p:cNvSpPr>
                <a:spLocks noChangeShapeType="1"/>
              </p:cNvSpPr>
              <p:nvPr/>
            </p:nvSpPr>
            <p:spPr bwMode="auto">
              <a:xfrm flipH="1">
                <a:off x="1065213" y="3479800"/>
                <a:ext cx="52387" cy="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" name="Line 20"/>
              <p:cNvSpPr>
                <a:spLocks noChangeShapeType="1"/>
              </p:cNvSpPr>
              <p:nvPr/>
            </p:nvSpPr>
            <p:spPr bwMode="auto">
              <a:xfrm flipH="1">
                <a:off x="1016000" y="3141663"/>
                <a:ext cx="101600" cy="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" name="Rectangle 21"/>
              <p:cNvSpPr>
                <a:spLocks noChangeArrowheads="1"/>
              </p:cNvSpPr>
              <p:nvPr/>
            </p:nvSpPr>
            <p:spPr bwMode="auto">
              <a:xfrm>
                <a:off x="712788" y="3000375"/>
                <a:ext cx="15709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8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2" name="Line 22"/>
              <p:cNvSpPr>
                <a:spLocks noChangeShapeType="1"/>
              </p:cNvSpPr>
              <p:nvPr/>
            </p:nvSpPr>
            <p:spPr bwMode="auto">
              <a:xfrm flipH="1">
                <a:off x="1065213" y="2803525"/>
                <a:ext cx="52387" cy="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" name="Line 23"/>
              <p:cNvSpPr>
                <a:spLocks noChangeShapeType="1"/>
              </p:cNvSpPr>
              <p:nvPr/>
            </p:nvSpPr>
            <p:spPr bwMode="auto">
              <a:xfrm flipH="1">
                <a:off x="1016000" y="2465388"/>
                <a:ext cx="101600" cy="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" name="Rectangle 24"/>
              <p:cNvSpPr>
                <a:spLocks noChangeArrowheads="1"/>
              </p:cNvSpPr>
              <p:nvPr/>
            </p:nvSpPr>
            <p:spPr bwMode="auto">
              <a:xfrm>
                <a:off x="557213" y="2324100"/>
                <a:ext cx="31418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10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5" name="Line 25"/>
              <p:cNvSpPr>
                <a:spLocks noChangeShapeType="1"/>
              </p:cNvSpPr>
              <p:nvPr/>
            </p:nvSpPr>
            <p:spPr bwMode="auto">
              <a:xfrm flipH="1">
                <a:off x="1065213" y="2127250"/>
                <a:ext cx="52387" cy="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" name="Line 26"/>
              <p:cNvSpPr>
                <a:spLocks noChangeShapeType="1"/>
              </p:cNvSpPr>
              <p:nvPr/>
            </p:nvSpPr>
            <p:spPr bwMode="auto">
              <a:xfrm flipH="1">
                <a:off x="1016000" y="1789113"/>
                <a:ext cx="101600" cy="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" name="Rectangle 27"/>
              <p:cNvSpPr>
                <a:spLocks noChangeArrowheads="1"/>
              </p:cNvSpPr>
              <p:nvPr/>
            </p:nvSpPr>
            <p:spPr bwMode="auto">
              <a:xfrm>
                <a:off x="557213" y="1647825"/>
                <a:ext cx="31418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12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8" name="Line 28"/>
              <p:cNvSpPr>
                <a:spLocks noChangeShapeType="1"/>
              </p:cNvSpPr>
              <p:nvPr/>
            </p:nvSpPr>
            <p:spPr bwMode="auto">
              <a:xfrm flipH="1">
                <a:off x="1065213" y="1452563"/>
                <a:ext cx="52387" cy="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" name="Line 29"/>
              <p:cNvSpPr>
                <a:spLocks noChangeShapeType="1"/>
              </p:cNvSpPr>
              <p:nvPr/>
            </p:nvSpPr>
            <p:spPr bwMode="auto">
              <a:xfrm flipH="1">
                <a:off x="1016000" y="1114425"/>
                <a:ext cx="101600" cy="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" name="Rectangle 30"/>
              <p:cNvSpPr>
                <a:spLocks noChangeArrowheads="1"/>
              </p:cNvSpPr>
              <p:nvPr/>
            </p:nvSpPr>
            <p:spPr bwMode="auto">
              <a:xfrm>
                <a:off x="557213" y="973138"/>
                <a:ext cx="31418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14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1" name="Rectangle 31"/>
              <p:cNvSpPr>
                <a:spLocks noChangeArrowheads="1"/>
              </p:cNvSpPr>
              <p:nvPr/>
            </p:nvSpPr>
            <p:spPr bwMode="auto">
              <a:xfrm rot="16200000">
                <a:off x="-935468" y="3310523"/>
                <a:ext cx="271548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Number of individuals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2" name="Line 32"/>
              <p:cNvSpPr>
                <a:spLocks noChangeShapeType="1"/>
              </p:cNvSpPr>
              <p:nvPr/>
            </p:nvSpPr>
            <p:spPr bwMode="auto">
              <a:xfrm>
                <a:off x="1117600" y="5843588"/>
                <a:ext cx="6419850" cy="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" name="Line 33"/>
              <p:cNvSpPr>
                <a:spLocks noChangeShapeType="1"/>
              </p:cNvSpPr>
              <p:nvPr/>
            </p:nvSpPr>
            <p:spPr bwMode="auto">
              <a:xfrm>
                <a:off x="1117600" y="1114425"/>
                <a:ext cx="6419850" cy="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" name="Line 34"/>
              <p:cNvSpPr>
                <a:spLocks noChangeShapeType="1"/>
              </p:cNvSpPr>
              <p:nvPr/>
            </p:nvSpPr>
            <p:spPr bwMode="auto">
              <a:xfrm>
                <a:off x="1117600" y="5843588"/>
                <a:ext cx="0" cy="10160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" name="Rectangle 35"/>
              <p:cNvSpPr>
                <a:spLocks noChangeArrowheads="1"/>
              </p:cNvSpPr>
              <p:nvPr/>
            </p:nvSpPr>
            <p:spPr bwMode="auto">
              <a:xfrm>
                <a:off x="854075" y="5973763"/>
                <a:ext cx="40876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-24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6" name="Line 36"/>
              <p:cNvSpPr>
                <a:spLocks noChangeShapeType="1"/>
              </p:cNvSpPr>
              <p:nvPr/>
            </p:nvSpPr>
            <p:spPr bwMode="auto">
              <a:xfrm>
                <a:off x="1651000" y="5843588"/>
                <a:ext cx="0" cy="10160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" name="Rectangle 37"/>
              <p:cNvSpPr>
                <a:spLocks noChangeArrowheads="1"/>
              </p:cNvSpPr>
              <p:nvPr/>
            </p:nvSpPr>
            <p:spPr bwMode="auto">
              <a:xfrm>
                <a:off x="1387475" y="5973763"/>
                <a:ext cx="40876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-20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8" name="Line 38"/>
              <p:cNvSpPr>
                <a:spLocks noChangeShapeType="1"/>
              </p:cNvSpPr>
              <p:nvPr/>
            </p:nvSpPr>
            <p:spPr bwMode="auto">
              <a:xfrm>
                <a:off x="2185988" y="5843588"/>
                <a:ext cx="0" cy="10160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" name="Rectangle 39"/>
              <p:cNvSpPr>
                <a:spLocks noChangeArrowheads="1"/>
              </p:cNvSpPr>
              <p:nvPr/>
            </p:nvSpPr>
            <p:spPr bwMode="auto">
              <a:xfrm>
                <a:off x="1924050" y="5973763"/>
                <a:ext cx="40876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-16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0" name="Line 40"/>
              <p:cNvSpPr>
                <a:spLocks noChangeShapeType="1"/>
              </p:cNvSpPr>
              <p:nvPr/>
            </p:nvSpPr>
            <p:spPr bwMode="auto">
              <a:xfrm>
                <a:off x="2722563" y="5843588"/>
                <a:ext cx="0" cy="10160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" name="Rectangle 41"/>
              <p:cNvSpPr>
                <a:spLocks noChangeArrowheads="1"/>
              </p:cNvSpPr>
              <p:nvPr/>
            </p:nvSpPr>
            <p:spPr bwMode="auto">
              <a:xfrm>
                <a:off x="2459038" y="5973763"/>
                <a:ext cx="40876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-12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2" name="Line 42"/>
              <p:cNvSpPr>
                <a:spLocks noChangeShapeType="1"/>
              </p:cNvSpPr>
              <p:nvPr/>
            </p:nvSpPr>
            <p:spPr bwMode="auto">
              <a:xfrm>
                <a:off x="3255963" y="5843588"/>
                <a:ext cx="0" cy="10160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" name="Rectangle 43"/>
              <p:cNvSpPr>
                <a:spLocks noChangeArrowheads="1"/>
              </p:cNvSpPr>
              <p:nvPr/>
            </p:nvSpPr>
            <p:spPr bwMode="auto">
              <a:xfrm>
                <a:off x="3070225" y="5973763"/>
                <a:ext cx="25167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-8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4" name="Line 44"/>
              <p:cNvSpPr>
                <a:spLocks noChangeShapeType="1"/>
              </p:cNvSpPr>
              <p:nvPr/>
            </p:nvSpPr>
            <p:spPr bwMode="auto">
              <a:xfrm>
                <a:off x="3790950" y="5843588"/>
                <a:ext cx="0" cy="10160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" name="Rectangle 45"/>
              <p:cNvSpPr>
                <a:spLocks noChangeArrowheads="1"/>
              </p:cNvSpPr>
              <p:nvPr/>
            </p:nvSpPr>
            <p:spPr bwMode="auto">
              <a:xfrm>
                <a:off x="3606800" y="5973763"/>
                <a:ext cx="25167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-4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6" name="Line 46"/>
              <p:cNvSpPr>
                <a:spLocks noChangeShapeType="1"/>
              </p:cNvSpPr>
              <p:nvPr/>
            </p:nvSpPr>
            <p:spPr bwMode="auto">
              <a:xfrm>
                <a:off x="4327525" y="5843588"/>
                <a:ext cx="0" cy="10160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" name="Rectangle 47"/>
              <p:cNvSpPr>
                <a:spLocks noChangeArrowheads="1"/>
              </p:cNvSpPr>
              <p:nvPr/>
            </p:nvSpPr>
            <p:spPr bwMode="auto">
              <a:xfrm>
                <a:off x="4187825" y="5973763"/>
                <a:ext cx="15709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8" name="Line 48"/>
              <p:cNvSpPr>
                <a:spLocks noChangeShapeType="1"/>
              </p:cNvSpPr>
              <p:nvPr/>
            </p:nvSpPr>
            <p:spPr bwMode="auto">
              <a:xfrm>
                <a:off x="4860925" y="5843588"/>
                <a:ext cx="0" cy="10160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" name="Rectangle 49"/>
              <p:cNvSpPr>
                <a:spLocks noChangeArrowheads="1"/>
              </p:cNvSpPr>
              <p:nvPr/>
            </p:nvSpPr>
            <p:spPr bwMode="auto">
              <a:xfrm>
                <a:off x="4721225" y="5973763"/>
                <a:ext cx="15709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0" name="Line 50"/>
              <p:cNvSpPr>
                <a:spLocks noChangeShapeType="1"/>
              </p:cNvSpPr>
              <p:nvPr/>
            </p:nvSpPr>
            <p:spPr bwMode="auto">
              <a:xfrm>
                <a:off x="5395913" y="5843588"/>
                <a:ext cx="0" cy="10160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" name="Rectangle 51"/>
              <p:cNvSpPr>
                <a:spLocks noChangeArrowheads="1"/>
              </p:cNvSpPr>
              <p:nvPr/>
            </p:nvSpPr>
            <p:spPr bwMode="auto">
              <a:xfrm>
                <a:off x="5257800" y="5973763"/>
                <a:ext cx="15709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8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2" name="Line 52"/>
              <p:cNvSpPr>
                <a:spLocks noChangeShapeType="1"/>
              </p:cNvSpPr>
              <p:nvPr/>
            </p:nvSpPr>
            <p:spPr bwMode="auto">
              <a:xfrm>
                <a:off x="5932488" y="5843588"/>
                <a:ext cx="0" cy="10160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" name="Rectangle 53"/>
              <p:cNvSpPr>
                <a:spLocks noChangeArrowheads="1"/>
              </p:cNvSpPr>
              <p:nvPr/>
            </p:nvSpPr>
            <p:spPr bwMode="auto">
              <a:xfrm>
                <a:off x="5715000" y="5973763"/>
                <a:ext cx="31418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12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4" name="Line 54"/>
              <p:cNvSpPr>
                <a:spLocks noChangeShapeType="1"/>
              </p:cNvSpPr>
              <p:nvPr/>
            </p:nvSpPr>
            <p:spPr bwMode="auto">
              <a:xfrm>
                <a:off x="6465888" y="5843588"/>
                <a:ext cx="0" cy="10160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" name="Rectangle 55"/>
              <p:cNvSpPr>
                <a:spLocks noChangeArrowheads="1"/>
              </p:cNvSpPr>
              <p:nvPr/>
            </p:nvSpPr>
            <p:spPr bwMode="auto">
              <a:xfrm>
                <a:off x="6248400" y="5973763"/>
                <a:ext cx="31418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16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6" name="Line 56"/>
              <p:cNvSpPr>
                <a:spLocks noChangeShapeType="1"/>
              </p:cNvSpPr>
              <p:nvPr/>
            </p:nvSpPr>
            <p:spPr bwMode="auto">
              <a:xfrm>
                <a:off x="7000875" y="5843588"/>
                <a:ext cx="0" cy="10160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" name="Rectangle 57"/>
              <p:cNvSpPr>
                <a:spLocks noChangeArrowheads="1"/>
              </p:cNvSpPr>
              <p:nvPr/>
            </p:nvSpPr>
            <p:spPr bwMode="auto">
              <a:xfrm>
                <a:off x="6784975" y="5973763"/>
                <a:ext cx="31418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20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8" name="Line 58"/>
              <p:cNvSpPr>
                <a:spLocks noChangeShapeType="1"/>
              </p:cNvSpPr>
              <p:nvPr/>
            </p:nvSpPr>
            <p:spPr bwMode="auto">
              <a:xfrm>
                <a:off x="7537450" y="5843588"/>
                <a:ext cx="0" cy="101600"/>
              </a:xfrm>
              <a:prstGeom prst="line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9" name="Rectangle 59"/>
              <p:cNvSpPr>
                <a:spLocks noChangeArrowheads="1"/>
              </p:cNvSpPr>
              <p:nvPr/>
            </p:nvSpPr>
            <p:spPr bwMode="auto">
              <a:xfrm>
                <a:off x="7319963" y="5973763"/>
                <a:ext cx="31418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24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0" name="Rectangle 60"/>
              <p:cNvSpPr>
                <a:spLocks noChangeArrowheads="1"/>
              </p:cNvSpPr>
              <p:nvPr/>
            </p:nvSpPr>
            <p:spPr bwMode="auto">
              <a:xfrm>
                <a:off x="1881188" y="6254750"/>
                <a:ext cx="480016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Tunnel length, G deviation from pop. µ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1" name="Line 61"/>
              <p:cNvSpPr>
                <a:spLocks noChangeShapeType="1"/>
              </p:cNvSpPr>
              <p:nvPr/>
            </p:nvSpPr>
            <p:spPr bwMode="auto">
              <a:xfrm>
                <a:off x="1117600" y="1114425"/>
                <a:ext cx="6419850" cy="0"/>
              </a:xfrm>
              <a:prstGeom prst="line">
                <a:avLst/>
              </a:prstGeom>
              <a:noFill/>
              <a:ln w="33338">
                <a:solidFill>
                  <a:srgbClr val="808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2" name="Line 62"/>
              <p:cNvSpPr>
                <a:spLocks noChangeShapeType="1"/>
              </p:cNvSpPr>
              <p:nvPr/>
            </p:nvSpPr>
            <p:spPr bwMode="auto">
              <a:xfrm>
                <a:off x="1263650" y="1114425"/>
                <a:ext cx="0" cy="50800"/>
              </a:xfrm>
              <a:prstGeom prst="line">
                <a:avLst/>
              </a:prstGeom>
              <a:noFill/>
              <a:ln w="33338">
                <a:solidFill>
                  <a:srgbClr val="808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3" name="Line 63"/>
              <p:cNvSpPr>
                <a:spLocks noChangeShapeType="1"/>
              </p:cNvSpPr>
              <p:nvPr/>
            </p:nvSpPr>
            <p:spPr bwMode="auto">
              <a:xfrm>
                <a:off x="1798638" y="1114425"/>
                <a:ext cx="0" cy="50800"/>
              </a:xfrm>
              <a:prstGeom prst="line">
                <a:avLst/>
              </a:prstGeom>
              <a:noFill/>
              <a:ln w="33338">
                <a:solidFill>
                  <a:srgbClr val="808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4" name="Line 64"/>
              <p:cNvSpPr>
                <a:spLocks noChangeShapeType="1"/>
              </p:cNvSpPr>
              <p:nvPr/>
            </p:nvSpPr>
            <p:spPr bwMode="auto">
              <a:xfrm>
                <a:off x="2333625" y="1114425"/>
                <a:ext cx="0" cy="101600"/>
              </a:xfrm>
              <a:prstGeom prst="line">
                <a:avLst/>
              </a:prstGeom>
              <a:noFill/>
              <a:ln w="33338">
                <a:solidFill>
                  <a:srgbClr val="808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5" name="Rectangle 65"/>
              <p:cNvSpPr>
                <a:spLocks noChangeArrowheads="1"/>
              </p:cNvSpPr>
              <p:nvPr/>
            </p:nvSpPr>
            <p:spPr bwMode="auto">
              <a:xfrm>
                <a:off x="2116138" y="1244600"/>
                <a:ext cx="31418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808080"/>
                    </a:solidFill>
                    <a:effectLst/>
                    <a:latin typeface="Arial" panose="020B0604020202020204" pitchFamily="34" charset="0"/>
                  </a:rPr>
                  <a:t>36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6" name="Line 66"/>
              <p:cNvSpPr>
                <a:spLocks noChangeShapeType="1"/>
              </p:cNvSpPr>
              <p:nvPr/>
            </p:nvSpPr>
            <p:spPr bwMode="auto">
              <a:xfrm>
                <a:off x="2868613" y="1114425"/>
                <a:ext cx="0" cy="50800"/>
              </a:xfrm>
              <a:prstGeom prst="line">
                <a:avLst/>
              </a:prstGeom>
              <a:noFill/>
              <a:ln w="33338">
                <a:solidFill>
                  <a:srgbClr val="808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7" name="Line 67"/>
              <p:cNvSpPr>
                <a:spLocks noChangeShapeType="1"/>
              </p:cNvSpPr>
              <p:nvPr/>
            </p:nvSpPr>
            <p:spPr bwMode="auto">
              <a:xfrm>
                <a:off x="3403600" y="1114425"/>
                <a:ext cx="0" cy="50800"/>
              </a:xfrm>
              <a:prstGeom prst="line">
                <a:avLst/>
              </a:prstGeom>
              <a:noFill/>
              <a:ln w="33338">
                <a:solidFill>
                  <a:srgbClr val="808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8" name="Line 68"/>
              <p:cNvSpPr>
                <a:spLocks noChangeShapeType="1"/>
              </p:cNvSpPr>
              <p:nvPr/>
            </p:nvSpPr>
            <p:spPr bwMode="auto">
              <a:xfrm>
                <a:off x="3938588" y="1114425"/>
                <a:ext cx="0" cy="101600"/>
              </a:xfrm>
              <a:prstGeom prst="line">
                <a:avLst/>
              </a:prstGeom>
              <a:noFill/>
              <a:ln w="33338">
                <a:solidFill>
                  <a:srgbClr val="808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9" name="Rectangle 69"/>
              <p:cNvSpPr>
                <a:spLocks noChangeArrowheads="1"/>
              </p:cNvSpPr>
              <p:nvPr/>
            </p:nvSpPr>
            <p:spPr bwMode="auto">
              <a:xfrm>
                <a:off x="3721100" y="1244600"/>
                <a:ext cx="31418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808080"/>
                    </a:solidFill>
                    <a:effectLst/>
                    <a:latin typeface="Arial" panose="020B0604020202020204" pitchFamily="34" charset="0"/>
                  </a:rPr>
                  <a:t>48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0" name="Line 70"/>
              <p:cNvSpPr>
                <a:spLocks noChangeShapeType="1"/>
              </p:cNvSpPr>
              <p:nvPr/>
            </p:nvSpPr>
            <p:spPr bwMode="auto">
              <a:xfrm>
                <a:off x="4473575" y="1114425"/>
                <a:ext cx="0" cy="50800"/>
              </a:xfrm>
              <a:prstGeom prst="line">
                <a:avLst/>
              </a:prstGeom>
              <a:noFill/>
              <a:ln w="33338">
                <a:solidFill>
                  <a:srgbClr val="808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1" name="Line 71"/>
              <p:cNvSpPr>
                <a:spLocks noChangeShapeType="1"/>
              </p:cNvSpPr>
              <p:nvPr/>
            </p:nvSpPr>
            <p:spPr bwMode="auto">
              <a:xfrm>
                <a:off x="5008563" y="1114425"/>
                <a:ext cx="0" cy="50800"/>
              </a:xfrm>
              <a:prstGeom prst="line">
                <a:avLst/>
              </a:prstGeom>
              <a:noFill/>
              <a:ln w="33338">
                <a:solidFill>
                  <a:srgbClr val="808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2" name="Line 72"/>
              <p:cNvSpPr>
                <a:spLocks noChangeShapeType="1"/>
              </p:cNvSpPr>
              <p:nvPr/>
            </p:nvSpPr>
            <p:spPr bwMode="auto">
              <a:xfrm>
                <a:off x="5543550" y="1114425"/>
                <a:ext cx="0" cy="101600"/>
              </a:xfrm>
              <a:prstGeom prst="line">
                <a:avLst/>
              </a:prstGeom>
              <a:noFill/>
              <a:ln w="33338">
                <a:solidFill>
                  <a:srgbClr val="808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3" name="Rectangle 73"/>
              <p:cNvSpPr>
                <a:spLocks noChangeArrowheads="1"/>
              </p:cNvSpPr>
              <p:nvPr/>
            </p:nvSpPr>
            <p:spPr bwMode="auto">
              <a:xfrm>
                <a:off x="5326063" y="1244600"/>
                <a:ext cx="31418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808080"/>
                    </a:solidFill>
                    <a:effectLst/>
                    <a:latin typeface="Arial" panose="020B0604020202020204" pitchFamily="34" charset="0"/>
                  </a:rPr>
                  <a:t>60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4" name="Line 74"/>
              <p:cNvSpPr>
                <a:spLocks noChangeShapeType="1"/>
              </p:cNvSpPr>
              <p:nvPr/>
            </p:nvSpPr>
            <p:spPr bwMode="auto">
              <a:xfrm>
                <a:off x="6078538" y="1114425"/>
                <a:ext cx="0" cy="50800"/>
              </a:xfrm>
              <a:prstGeom prst="line">
                <a:avLst/>
              </a:prstGeom>
              <a:noFill/>
              <a:ln w="33338">
                <a:solidFill>
                  <a:srgbClr val="808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5" name="Line 75"/>
              <p:cNvSpPr>
                <a:spLocks noChangeShapeType="1"/>
              </p:cNvSpPr>
              <p:nvPr/>
            </p:nvSpPr>
            <p:spPr bwMode="auto">
              <a:xfrm>
                <a:off x="6613525" y="1114425"/>
                <a:ext cx="0" cy="50800"/>
              </a:xfrm>
              <a:prstGeom prst="line">
                <a:avLst/>
              </a:prstGeom>
              <a:noFill/>
              <a:ln w="33338">
                <a:solidFill>
                  <a:srgbClr val="808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6" name="Line 76"/>
              <p:cNvSpPr>
                <a:spLocks noChangeShapeType="1"/>
              </p:cNvSpPr>
              <p:nvPr/>
            </p:nvSpPr>
            <p:spPr bwMode="auto">
              <a:xfrm>
                <a:off x="7148513" y="1114425"/>
                <a:ext cx="0" cy="101600"/>
              </a:xfrm>
              <a:prstGeom prst="line">
                <a:avLst/>
              </a:prstGeom>
              <a:noFill/>
              <a:ln w="33338">
                <a:solidFill>
                  <a:srgbClr val="808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7" name="Rectangle 77"/>
              <p:cNvSpPr>
                <a:spLocks noChangeArrowheads="1"/>
              </p:cNvSpPr>
              <p:nvPr/>
            </p:nvSpPr>
            <p:spPr bwMode="auto">
              <a:xfrm>
                <a:off x="6931025" y="1244600"/>
                <a:ext cx="31418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808080"/>
                    </a:solidFill>
                    <a:effectLst/>
                    <a:latin typeface="Arial" panose="020B0604020202020204" pitchFamily="34" charset="0"/>
                  </a:rPr>
                  <a:t>72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8" name="Rectangle 78"/>
              <p:cNvSpPr>
                <a:spLocks noChangeArrowheads="1"/>
              </p:cNvSpPr>
              <p:nvPr/>
            </p:nvSpPr>
            <p:spPr bwMode="auto">
              <a:xfrm>
                <a:off x="1384300" y="5507038"/>
                <a:ext cx="266700" cy="338138"/>
              </a:xfrm>
              <a:prstGeom prst="rect">
                <a:avLst/>
              </a:prstGeom>
              <a:solidFill>
                <a:srgbClr val="0000FF"/>
              </a:solidFill>
              <a:ln w="33338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9" name="Rectangle 79"/>
              <p:cNvSpPr>
                <a:spLocks noChangeArrowheads="1"/>
              </p:cNvSpPr>
              <p:nvPr/>
            </p:nvSpPr>
            <p:spPr bwMode="auto">
              <a:xfrm>
                <a:off x="1651000" y="5845175"/>
                <a:ext cx="268287" cy="1588"/>
              </a:xfrm>
              <a:prstGeom prst="rect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0" name="Rectangle 80"/>
              <p:cNvSpPr>
                <a:spLocks noChangeArrowheads="1"/>
              </p:cNvSpPr>
              <p:nvPr/>
            </p:nvSpPr>
            <p:spPr bwMode="auto">
              <a:xfrm>
                <a:off x="1919288" y="5170488"/>
                <a:ext cx="268287" cy="674688"/>
              </a:xfrm>
              <a:prstGeom prst="rect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1" name="Rectangle 81"/>
              <p:cNvSpPr>
                <a:spLocks noChangeArrowheads="1"/>
              </p:cNvSpPr>
              <p:nvPr/>
            </p:nvSpPr>
            <p:spPr bwMode="auto">
              <a:xfrm>
                <a:off x="2187575" y="4832350"/>
                <a:ext cx="266700" cy="1012825"/>
              </a:xfrm>
              <a:prstGeom prst="rect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2" name="Rectangle 82"/>
              <p:cNvSpPr>
                <a:spLocks noChangeArrowheads="1"/>
              </p:cNvSpPr>
              <p:nvPr/>
            </p:nvSpPr>
            <p:spPr bwMode="auto">
              <a:xfrm>
                <a:off x="2454275" y="4832350"/>
                <a:ext cx="268287" cy="1012825"/>
              </a:xfrm>
              <a:prstGeom prst="rect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3" name="Rectangle 83"/>
              <p:cNvSpPr>
                <a:spLocks noChangeArrowheads="1"/>
              </p:cNvSpPr>
              <p:nvPr/>
            </p:nvSpPr>
            <p:spPr bwMode="auto">
              <a:xfrm>
                <a:off x="2722563" y="3143250"/>
                <a:ext cx="266700" cy="2701925"/>
              </a:xfrm>
              <a:prstGeom prst="rect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4" name="Rectangle 84"/>
              <p:cNvSpPr>
                <a:spLocks noChangeArrowheads="1"/>
              </p:cNvSpPr>
              <p:nvPr/>
            </p:nvSpPr>
            <p:spPr bwMode="auto">
              <a:xfrm>
                <a:off x="2989263" y="3479800"/>
                <a:ext cx="266700" cy="2365375"/>
              </a:xfrm>
              <a:prstGeom prst="rect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" name="Rectangle 85"/>
              <p:cNvSpPr>
                <a:spLocks noChangeArrowheads="1"/>
              </p:cNvSpPr>
              <p:nvPr/>
            </p:nvSpPr>
            <p:spPr bwMode="auto">
              <a:xfrm>
                <a:off x="3255963" y="3143250"/>
                <a:ext cx="268287" cy="2701925"/>
              </a:xfrm>
              <a:prstGeom prst="rect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6" name="Rectangle 86"/>
              <p:cNvSpPr>
                <a:spLocks noChangeArrowheads="1"/>
              </p:cNvSpPr>
              <p:nvPr/>
            </p:nvSpPr>
            <p:spPr bwMode="auto">
              <a:xfrm>
                <a:off x="3524250" y="2128838"/>
                <a:ext cx="268287" cy="3716338"/>
              </a:xfrm>
              <a:prstGeom prst="rect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" name="Rectangle 87"/>
              <p:cNvSpPr>
                <a:spLocks noChangeArrowheads="1"/>
              </p:cNvSpPr>
              <p:nvPr/>
            </p:nvSpPr>
            <p:spPr bwMode="auto">
              <a:xfrm>
                <a:off x="3792538" y="2805113"/>
                <a:ext cx="266700" cy="3040063"/>
              </a:xfrm>
              <a:prstGeom prst="rect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8" name="Rectangle 88"/>
              <p:cNvSpPr>
                <a:spLocks noChangeArrowheads="1"/>
              </p:cNvSpPr>
              <p:nvPr/>
            </p:nvSpPr>
            <p:spPr bwMode="auto">
              <a:xfrm>
                <a:off x="4059238" y="1790700"/>
                <a:ext cx="268287" cy="4054475"/>
              </a:xfrm>
              <a:prstGeom prst="rect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" name="Rectangle 89"/>
              <p:cNvSpPr>
                <a:spLocks noChangeArrowheads="1"/>
              </p:cNvSpPr>
              <p:nvPr/>
            </p:nvSpPr>
            <p:spPr bwMode="auto">
              <a:xfrm>
                <a:off x="4327525" y="1790700"/>
                <a:ext cx="266700" cy="4054475"/>
              </a:xfrm>
              <a:prstGeom prst="rect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0" name="Rectangle 90"/>
              <p:cNvSpPr>
                <a:spLocks noChangeArrowheads="1"/>
              </p:cNvSpPr>
              <p:nvPr/>
            </p:nvSpPr>
            <p:spPr bwMode="auto">
              <a:xfrm>
                <a:off x="4594225" y="3479800"/>
                <a:ext cx="266700" cy="2365375"/>
              </a:xfrm>
              <a:prstGeom prst="rect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" name="Rectangle 91"/>
              <p:cNvSpPr>
                <a:spLocks noChangeArrowheads="1"/>
              </p:cNvSpPr>
              <p:nvPr/>
            </p:nvSpPr>
            <p:spPr bwMode="auto">
              <a:xfrm>
                <a:off x="4860925" y="1790700"/>
                <a:ext cx="268287" cy="4054475"/>
              </a:xfrm>
              <a:prstGeom prst="rect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2" name="Rectangle 92"/>
              <p:cNvSpPr>
                <a:spLocks noChangeArrowheads="1"/>
              </p:cNvSpPr>
              <p:nvPr/>
            </p:nvSpPr>
            <p:spPr bwMode="auto">
              <a:xfrm>
                <a:off x="5129213" y="2805113"/>
                <a:ext cx="268287" cy="3040063"/>
              </a:xfrm>
              <a:prstGeom prst="rect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" name="Rectangle 93"/>
              <p:cNvSpPr>
                <a:spLocks noChangeArrowheads="1"/>
              </p:cNvSpPr>
              <p:nvPr/>
            </p:nvSpPr>
            <p:spPr bwMode="auto">
              <a:xfrm>
                <a:off x="5397500" y="3817938"/>
                <a:ext cx="266700" cy="2027238"/>
              </a:xfrm>
              <a:prstGeom prst="rect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4" name="Rectangle 94"/>
              <p:cNvSpPr>
                <a:spLocks noChangeArrowheads="1"/>
              </p:cNvSpPr>
              <p:nvPr/>
            </p:nvSpPr>
            <p:spPr bwMode="auto">
              <a:xfrm>
                <a:off x="5664200" y="3479800"/>
                <a:ext cx="268287" cy="2365375"/>
              </a:xfrm>
              <a:prstGeom prst="rect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" name="Rectangle 95"/>
              <p:cNvSpPr>
                <a:spLocks noChangeArrowheads="1"/>
              </p:cNvSpPr>
              <p:nvPr/>
            </p:nvSpPr>
            <p:spPr bwMode="auto">
              <a:xfrm>
                <a:off x="5932488" y="4494213"/>
                <a:ext cx="266700" cy="1350963"/>
              </a:xfrm>
              <a:prstGeom prst="rect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6" name="Rectangle 96"/>
              <p:cNvSpPr>
                <a:spLocks noChangeArrowheads="1"/>
              </p:cNvSpPr>
              <p:nvPr/>
            </p:nvSpPr>
            <p:spPr bwMode="auto">
              <a:xfrm>
                <a:off x="6199188" y="4832350"/>
                <a:ext cx="266700" cy="1012825"/>
              </a:xfrm>
              <a:prstGeom prst="rect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" name="Rectangle 97"/>
              <p:cNvSpPr>
                <a:spLocks noChangeArrowheads="1"/>
              </p:cNvSpPr>
              <p:nvPr/>
            </p:nvSpPr>
            <p:spPr bwMode="auto">
              <a:xfrm>
                <a:off x="6465888" y="4832350"/>
                <a:ext cx="268287" cy="1012825"/>
              </a:xfrm>
              <a:prstGeom prst="rect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8" name="Rectangle 98"/>
              <p:cNvSpPr>
                <a:spLocks noChangeArrowheads="1"/>
              </p:cNvSpPr>
              <p:nvPr/>
            </p:nvSpPr>
            <p:spPr bwMode="auto">
              <a:xfrm>
                <a:off x="6734175" y="5845175"/>
                <a:ext cx="268287" cy="1588"/>
              </a:xfrm>
              <a:prstGeom prst="rect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" name="Rectangle 99"/>
              <p:cNvSpPr>
                <a:spLocks noChangeArrowheads="1"/>
              </p:cNvSpPr>
              <p:nvPr/>
            </p:nvSpPr>
            <p:spPr bwMode="auto">
              <a:xfrm>
                <a:off x="7002463" y="5507038"/>
                <a:ext cx="266700" cy="338138"/>
              </a:xfrm>
              <a:prstGeom prst="rect">
                <a:avLst/>
              </a:prstGeom>
              <a:noFill/>
              <a:ln w="333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0" name="Freeform 100"/>
              <p:cNvSpPr>
                <a:spLocks/>
              </p:cNvSpPr>
              <p:nvPr/>
            </p:nvSpPr>
            <p:spPr bwMode="auto">
              <a:xfrm>
                <a:off x="4157663" y="1114425"/>
                <a:ext cx="338137" cy="4729163"/>
              </a:xfrm>
              <a:custGeom>
                <a:avLst/>
                <a:gdLst>
                  <a:gd name="T0" fmla="*/ 128 w 256"/>
                  <a:gd name="T1" fmla="*/ 0 h 3584"/>
                  <a:gd name="T2" fmla="*/ 128 w 256"/>
                  <a:gd name="T3" fmla="*/ 3584 h 3584"/>
                  <a:gd name="T4" fmla="*/ 0 w 256"/>
                  <a:gd name="T5" fmla="*/ 3072 h 3584"/>
                  <a:gd name="T6" fmla="*/ 256 w 256"/>
                  <a:gd name="T7" fmla="*/ 3072 h 3584"/>
                  <a:gd name="T8" fmla="*/ 128 w 256"/>
                  <a:gd name="T9" fmla="*/ 3584 h 3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6" h="3584">
                    <a:moveTo>
                      <a:pt x="128" y="0"/>
                    </a:moveTo>
                    <a:lnTo>
                      <a:pt x="128" y="3584"/>
                    </a:lnTo>
                    <a:lnTo>
                      <a:pt x="0" y="3072"/>
                    </a:lnTo>
                    <a:lnTo>
                      <a:pt x="256" y="3072"/>
                    </a:lnTo>
                    <a:lnTo>
                      <a:pt x="128" y="3584"/>
                    </a:lnTo>
                  </a:path>
                </a:pathLst>
              </a:custGeom>
              <a:noFill/>
              <a:ln w="33338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1" name="Freeform 101"/>
              <p:cNvSpPr>
                <a:spLocks/>
              </p:cNvSpPr>
              <p:nvPr/>
            </p:nvSpPr>
            <p:spPr bwMode="auto">
              <a:xfrm>
                <a:off x="4157663" y="5168900"/>
                <a:ext cx="338137" cy="674688"/>
              </a:xfrm>
              <a:custGeom>
                <a:avLst/>
                <a:gdLst>
                  <a:gd name="T0" fmla="*/ 213 w 426"/>
                  <a:gd name="T1" fmla="*/ 851 h 851"/>
                  <a:gd name="T2" fmla="*/ 0 w 426"/>
                  <a:gd name="T3" fmla="*/ 0 h 851"/>
                  <a:gd name="T4" fmla="*/ 426 w 426"/>
                  <a:gd name="T5" fmla="*/ 0 h 851"/>
                  <a:gd name="T6" fmla="*/ 213 w 426"/>
                  <a:gd name="T7" fmla="*/ 851 h 8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6" h="851">
                    <a:moveTo>
                      <a:pt x="213" y="851"/>
                    </a:moveTo>
                    <a:lnTo>
                      <a:pt x="0" y="0"/>
                    </a:lnTo>
                    <a:lnTo>
                      <a:pt x="426" y="0"/>
                    </a:lnTo>
                    <a:lnTo>
                      <a:pt x="213" y="851"/>
                    </a:lnTo>
                    <a:close/>
                  </a:path>
                </a:pathLst>
              </a:custGeom>
              <a:solidFill>
                <a:srgbClr val="0000FF"/>
              </a:solidFill>
              <a:ln w="33338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2" name="Rectangle 102"/>
              <p:cNvSpPr>
                <a:spLocks noChangeArrowheads="1"/>
              </p:cNvSpPr>
              <p:nvPr/>
            </p:nvSpPr>
            <p:spPr bwMode="auto">
              <a:xfrm>
                <a:off x="2628900" y="731838"/>
                <a:ext cx="4465133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2200" b="0" i="0" u="none" strike="noStrike" cap="none" normalizeH="0" baseline="0">
                    <a:ln>
                      <a:noFill/>
                    </a:ln>
                    <a:solidFill>
                      <a:srgbClr val="808080"/>
                    </a:solidFill>
                    <a:effectLst/>
                    <a:latin typeface="Arial" panose="020B0604020202020204" pitchFamily="34" charset="0"/>
                  </a:rPr>
                  <a:t>Tunnel length, absolute values (cm)</a:t>
                </a:r>
                <a:endParaRPr kumimoji="0" lang="en-GB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3" name="TextBox 212"/>
              <p:cNvSpPr txBox="1"/>
              <p:nvPr/>
            </p:nvSpPr>
            <p:spPr>
              <a:xfrm>
                <a:off x="4345412" y="1052791"/>
                <a:ext cx="973136" cy="369332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50.9cm</a:t>
                </a:r>
              </a:p>
            </p:txBody>
          </p:sp>
          <p:sp>
            <p:nvSpPr>
              <p:cNvPr id="214" name="Rectangle 213"/>
              <p:cNvSpPr/>
              <p:nvPr/>
            </p:nvSpPr>
            <p:spPr>
              <a:xfrm>
                <a:off x="119063" y="5547737"/>
                <a:ext cx="982662" cy="2111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10" name="TextBox 109"/>
          <p:cNvSpPr txBox="1"/>
          <p:nvPr/>
        </p:nvSpPr>
        <p:spPr>
          <a:xfrm>
            <a:off x="7621098" y="979474"/>
            <a:ext cx="4494819" cy="5078313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If we transferred the HWE population to full homozygosity (</a:t>
            </a:r>
            <a:r>
              <a:rPr lang="en-GB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F=1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), without changing allele frequency, we obtain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distribu-tion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of genotypic values (so to say the un-selected total of all possible DH lines or RILs 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.... LD=0, anyway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most susceptible genotype then occurs with frequency of 0.5</a:t>
            </a:r>
            <a:r>
              <a:rPr lang="en-GB" baseline="300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= 1 : 128 with tunnels 20.8cm longer than the mean (c=µ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(F=1)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=50.9cm). The value 20.8cm is the sum of the additive effects of the 7 QTL. The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least susceptible homozygous genotype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has correspondingly tunnels 20.8cm shorter than mean. This is not the most resistant genotype, because two QTL have (favourable) d effects larger than their a effect.</a:t>
            </a:r>
          </a:p>
        </p:txBody>
      </p:sp>
      <p:sp>
        <p:nvSpPr>
          <p:cNvPr id="215" name="Rectangle 12"/>
          <p:cNvSpPr>
            <a:spLocks noChangeArrowheads="1"/>
          </p:cNvSpPr>
          <p:nvPr/>
        </p:nvSpPr>
        <p:spPr bwMode="auto">
          <a:xfrm>
            <a:off x="588316" y="5250213"/>
            <a:ext cx="1570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1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cxnSp>
        <p:nvCxnSpPr>
          <p:cNvPr id="217" name="Straight Arrow Connector 216"/>
          <p:cNvCxnSpPr/>
          <p:nvPr/>
        </p:nvCxnSpPr>
        <p:spPr>
          <a:xfrm>
            <a:off x="4199147" y="3191069"/>
            <a:ext cx="1240600" cy="0"/>
          </a:xfrm>
          <a:prstGeom prst="straightConnector1">
            <a:avLst/>
          </a:prstGeom>
          <a:ln w="19050">
            <a:solidFill>
              <a:srgbClr val="0000FF"/>
            </a:solidFill>
            <a:prstDash val="dash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TextBox 218"/>
          <p:cNvSpPr txBox="1"/>
          <p:nvPr/>
        </p:nvSpPr>
        <p:spPr>
          <a:xfrm>
            <a:off x="4235546" y="3219290"/>
            <a:ext cx="10422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rgbClr val="0000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σ</a:t>
            </a:r>
            <a:r>
              <a:rPr lang="en-GB" baseline="-25000">
                <a:solidFill>
                  <a:srgbClr val="0000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G</a:t>
            </a:r>
            <a:r>
              <a:rPr lang="en-GB">
                <a:solidFill>
                  <a:srgbClr val="0000F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=8.492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92200" y="1714689"/>
            <a:ext cx="1239254" cy="92333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Not HWE </a:t>
            </a: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but </a:t>
            </a:r>
            <a:r>
              <a:rPr lang="de-DE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F=1</a:t>
            </a:r>
            <a:endParaRPr lang="en-GB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Textfeld 5">
            <a:extLst>
              <a:ext uri="{FF2B5EF4-FFF2-40B4-BE49-F238E27FC236}">
                <a16:creationId xmlns:a16="http://schemas.microsoft.com/office/drawing/2014/main" id="{177AD2B9-E179-4841-AE2A-08AC7621BDD8}"/>
              </a:ext>
            </a:extLst>
          </p:cNvPr>
          <p:cNvSpPr txBox="1"/>
          <p:nvPr/>
        </p:nvSpPr>
        <p:spPr>
          <a:xfrm>
            <a:off x="11562612" y="6319814"/>
            <a:ext cx="56934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8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708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7393" y="982563"/>
            <a:ext cx="8425472" cy="4061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7" name="Group 6"/>
          <p:cNvGrpSpPr/>
          <p:nvPr/>
        </p:nvGrpSpPr>
        <p:grpSpPr>
          <a:xfrm>
            <a:off x="37393" y="1054704"/>
            <a:ext cx="8323752" cy="3989522"/>
            <a:chOff x="242666" y="1264650"/>
            <a:chExt cx="8323752" cy="3989522"/>
          </a:xfrm>
          <a:noFill/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72573" y="1264650"/>
              <a:ext cx="4093845" cy="3904488"/>
            </a:xfrm>
            <a:prstGeom prst="rect">
              <a:avLst/>
            </a:prstGeom>
            <a:grpFill/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2666" y="1788596"/>
              <a:ext cx="4300728" cy="3465576"/>
            </a:xfrm>
            <a:prstGeom prst="rect">
              <a:avLst/>
            </a:prstGeom>
            <a:grpFill/>
          </p:spPr>
        </p:pic>
      </p:grpSp>
      <p:sp>
        <p:nvSpPr>
          <p:cNvPr id="6" name="TextBox 5"/>
          <p:cNvSpPr txBox="1"/>
          <p:nvPr/>
        </p:nvSpPr>
        <p:spPr>
          <a:xfrm>
            <a:off x="0" y="44271"/>
            <a:ext cx="12111135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Schön et al. 1993. Compare mean and Genotypic Variation in case of homozygosity (left) and in case of HWE (right; non-inbred status of population). p=q=0.5 anyway.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7393" y="5229880"/>
                <a:ext cx="12073742" cy="1488741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Take home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. Variance is markedly larger among homozygous genotypes than among non-inbred genotypes. </a:t>
                </a:r>
                <a:r>
                  <a:rPr lang="en-GB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Very</a:t>
                </a:r>
                <a:r>
                  <a:rPr lang="en-GB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basically (d=0), non-inbred genotypes represent means-of-two-independent gametes; whereas homozygotes realize single-values of single gametes (well, </a:t>
                </a:r>
                <a:r>
                  <a:rPr lang="en-GB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r>
                  <a:rPr lang="en-GB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oubled; </a:t>
                </a:r>
                <a:r>
                  <a:rPr lang="en-GB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r>
                  <a:rPr lang="en-GB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H). We know: With means-of-</a:t>
                </a:r>
                <a:r>
                  <a:rPr lang="en-GB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two</a:t>
                </a:r>
                <a:r>
                  <a:rPr lang="en-GB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variance between means is </a:t>
                </a:r>
                <a:r>
                  <a:rPr lang="en-GB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half </a:t>
                </a:r>
                <a:r>
                  <a:rPr lang="en-GB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of variance between initial values.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GB" i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GB" i="1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GB" i="0">
                                <a:solidFill>
                                  <a:schemeClr val="tx1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</m:acc>
                      </m:sub>
                      <m:sup>
                        <m:r>
                          <a:rPr lang="en-GB" i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GB" i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type m:val="skw"/>
                        <m:ctrlPr>
                          <a:rPr lang="en-GB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1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GB" i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 ∙ </m:t>
                    </m:r>
                    <m:sSubSup>
                      <m:sSubSupPr>
                        <m:ctrlPr>
                          <a:rPr lang="en-GB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GB" i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i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sub>
                      <m:sup>
                        <m:r>
                          <a:rPr lang="en-GB" i="0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GB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 Disregarding favourable heterosis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selection between homozygotes may be more promising than selection between non-inbred genotypes (all else being same, of course).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93" y="5229880"/>
                <a:ext cx="12073742" cy="14887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 flipH="1">
            <a:off x="4773220" y="1054704"/>
            <a:ext cx="3530" cy="3503174"/>
          </a:xfrm>
          <a:prstGeom prst="straightConnector1">
            <a:avLst/>
          </a:prstGeom>
          <a:ln w="12700">
            <a:solidFill>
              <a:srgbClr val="0066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783826" y="1027376"/>
            <a:ext cx="840264" cy="480148"/>
          </a:xfrm>
          <a:prstGeom prst="rect">
            <a:avLst/>
          </a:prstGeom>
          <a:solidFill>
            <a:schemeClr val="bg1"/>
          </a:solidFill>
          <a:ln>
            <a:solidFill>
              <a:srgbClr val="00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‚Best‘</a:t>
            </a:r>
            <a:br>
              <a:rPr lang="en-GB" sz="16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6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1:4096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54962" y="1059732"/>
            <a:ext cx="840264" cy="480148"/>
          </a:xfrm>
          <a:prstGeom prst="rect">
            <a:avLst/>
          </a:prstGeom>
          <a:solidFill>
            <a:schemeClr val="bg1"/>
          </a:solidFill>
          <a:ln>
            <a:solidFill>
              <a:srgbClr val="00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‚Best‘</a:t>
            </a:r>
            <a:br>
              <a:rPr lang="en-GB" sz="16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6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1:128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847871" y="1055286"/>
            <a:ext cx="3530" cy="3503174"/>
          </a:xfrm>
          <a:prstGeom prst="straightConnector1">
            <a:avLst/>
          </a:prstGeom>
          <a:ln w="12700">
            <a:solidFill>
              <a:srgbClr val="0066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574834" y="952932"/>
            <a:ext cx="3536302" cy="424731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Population µ is 1.1cm shorter in HWE than at F=1: due to mostly favourable (shortening)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domi-nance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effects (favourable hetero-sis). 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most resistant genotype‘s tunnels are 50.9-22.1=28.8cm, it occurs in the HWE population. Yet, with a probability of only 0.25</a:t>
            </a:r>
            <a:r>
              <a:rPr lang="en-GB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∙0.5</a:t>
            </a:r>
            <a:r>
              <a:rPr lang="en-GB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= 1:4096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 ... and, again, the most resistant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homo-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zygous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one shows a genetic value of 50.9-20.8=30.1cm; with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F=1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(left diagram), its probability of occurrence is 0.5</a:t>
            </a:r>
            <a:r>
              <a:rPr lang="en-GB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1:128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07857" y="2368390"/>
            <a:ext cx="10422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err="1">
                <a:latin typeface="Arial Narrow" panose="020B0606020202030204" pitchFamily="34" charset="0"/>
                <a:cs typeface="Arial" panose="020B0604020202020204" pitchFamily="34" charset="0"/>
              </a:rPr>
              <a:t>σ</a:t>
            </a:r>
            <a:r>
              <a:rPr lang="en-GB" baseline="-25000" dirty="0" err="1">
                <a:latin typeface="Arial Narrow" panose="020B0606020202030204" pitchFamily="34" charset="0"/>
                <a:cs typeface="Arial" panose="020B0604020202020204" pitchFamily="34" charset="0"/>
              </a:rPr>
              <a:t>G</a:t>
            </a:r>
            <a:r>
              <a:rPr lang="de-DE" dirty="0">
                <a:latin typeface="Arial Narrow" panose="020B0606020202030204" pitchFamily="34" charset="0"/>
                <a:cs typeface="Arial" panose="020B0604020202020204" pitchFamily="34" charset="0"/>
              </a:rPr>
              <a:t>=8.492</a:t>
            </a:r>
            <a:endParaRPr lang="en-GB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32884" y="2368390"/>
            <a:ext cx="10422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err="1">
                <a:latin typeface="Arial Narrow" panose="020B0606020202030204" pitchFamily="34" charset="0"/>
                <a:cs typeface="Arial" panose="020B0604020202020204" pitchFamily="34" charset="0"/>
              </a:rPr>
              <a:t>σ</a:t>
            </a:r>
            <a:r>
              <a:rPr lang="en-GB" baseline="-25000" dirty="0" err="1">
                <a:latin typeface="Arial Narrow" panose="020B0606020202030204" pitchFamily="34" charset="0"/>
                <a:cs typeface="Arial" panose="020B0604020202020204" pitchFamily="34" charset="0"/>
              </a:rPr>
              <a:t>G</a:t>
            </a:r>
            <a:r>
              <a:rPr lang="de-DE" dirty="0">
                <a:latin typeface="Arial Narrow" panose="020B0606020202030204" pitchFamily="34" charset="0"/>
                <a:cs typeface="Arial" panose="020B0604020202020204" pitchFamily="34" charset="0"/>
              </a:rPr>
              <a:t>=6.752</a:t>
            </a:r>
            <a:endParaRPr lang="en-GB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791717" y="2596442"/>
            <a:ext cx="559216" cy="2737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F=0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58984" y="2596445"/>
            <a:ext cx="559216" cy="2737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F=1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858984" y="2596442"/>
            <a:ext cx="4491949" cy="273761"/>
            <a:chOff x="858984" y="2596442"/>
            <a:chExt cx="4491949" cy="273761"/>
          </a:xfrm>
        </p:grpSpPr>
        <p:sp>
          <p:nvSpPr>
            <p:cNvPr id="21" name="Rectangle 20"/>
            <p:cNvSpPr/>
            <p:nvPr/>
          </p:nvSpPr>
          <p:spPr>
            <a:xfrm>
              <a:off x="4791717" y="2596442"/>
              <a:ext cx="559216" cy="27375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F=0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858984" y="2596445"/>
              <a:ext cx="559216" cy="27375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F=1</a:t>
              </a:r>
            </a:p>
          </p:txBody>
        </p:sp>
      </p:grpSp>
      <p:sp>
        <p:nvSpPr>
          <p:cNvPr id="2" name="Left Brace 1"/>
          <p:cNvSpPr/>
          <p:nvPr/>
        </p:nvSpPr>
        <p:spPr>
          <a:xfrm>
            <a:off x="8378316" y="1054704"/>
            <a:ext cx="242237" cy="1268844"/>
          </a:xfrm>
          <a:prstGeom prst="leftBrace">
            <a:avLst>
              <a:gd name="adj1" fmla="val 8333"/>
              <a:gd name="adj2" fmla="val 218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/>
          <p:cNvCxnSpPr>
            <a:stCxn id="2" idx="1"/>
          </p:cNvCxnSpPr>
          <p:nvPr/>
        </p:nvCxnSpPr>
        <p:spPr>
          <a:xfrm flipH="1">
            <a:off x="6441659" y="1331312"/>
            <a:ext cx="1936657" cy="11575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oval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feld 5">
            <a:extLst>
              <a:ext uri="{FF2B5EF4-FFF2-40B4-BE49-F238E27FC236}">
                <a16:creationId xmlns:a16="http://schemas.microsoft.com/office/drawing/2014/main" id="{CA014072-B021-42F3-B688-5BA429CB86BF}"/>
              </a:ext>
            </a:extLst>
          </p:cNvPr>
          <p:cNvSpPr txBox="1"/>
          <p:nvPr/>
        </p:nvSpPr>
        <p:spPr>
          <a:xfrm>
            <a:off x="11562612" y="6319814"/>
            <a:ext cx="56934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9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89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6324277"/>
              </p:ext>
            </p:extLst>
          </p:nvPr>
        </p:nvGraphicFramePr>
        <p:xfrm>
          <a:off x="4500563" y="-36000"/>
          <a:ext cx="7566126" cy="3810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56" name="Document" r:id="rId3" imgW="9457658" imgH="4762505" progId="Word.Document.12">
                  <p:link updateAutomatic="1"/>
                </p:oleObj>
              </mc:Choice>
              <mc:Fallback>
                <p:oleObj name="Document" r:id="rId3" imgW="9457658" imgH="4762505" progId="Word.Document.12">
                  <p:link updateAutomatic="1"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00563" y="-36000"/>
                        <a:ext cx="7566126" cy="38100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0961603"/>
              </p:ext>
            </p:extLst>
          </p:nvPr>
        </p:nvGraphicFramePr>
        <p:xfrm>
          <a:off x="4500000" y="3296113"/>
          <a:ext cx="7566126" cy="3384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57" name="Document" r:id="rId5" imgW="9457658" imgH="4230424" progId="Word.Document.12">
                  <p:link updateAutomatic="1"/>
                </p:oleObj>
              </mc:Choice>
              <mc:Fallback>
                <p:oleObj name="Document" r:id="rId5" imgW="9457658" imgH="4230424" progId="Word.Document.12">
                  <p:link updateAutomatic="1"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00000" y="3296113"/>
                        <a:ext cx="7566126" cy="338433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0040" y="38104"/>
            <a:ext cx="4395327" cy="178510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Still the </a:t>
            </a:r>
            <a:r>
              <a:rPr lang="en-GB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Maiszünsler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-example.</a:t>
            </a: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See the locus-wise and, across 7 loci i.e.  trait-wise σ²</a:t>
            </a:r>
            <a:r>
              <a:rPr lang="en-GB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and σ²</a:t>
            </a:r>
            <a:r>
              <a:rPr lang="en-GB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; either </a:t>
            </a:r>
            <a:r>
              <a:rPr lang="en-GB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p=</a:t>
            </a:r>
            <a:r>
              <a:rPr lang="en-GB" sz="22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  <a:r>
              <a:rPr lang="en-GB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(top) </a:t>
            </a:r>
            <a:r>
              <a:rPr lang="en-GB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with p=</a:t>
            </a:r>
            <a:r>
              <a:rPr lang="en-GB" sz="22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0.1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(below).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3E304F-8ACA-4928-99C0-41351ED40B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2000" contrast="2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40" y="1925694"/>
            <a:ext cx="2119053" cy="27098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feld 5">
            <a:extLst>
              <a:ext uri="{FF2B5EF4-FFF2-40B4-BE49-F238E27FC236}">
                <a16:creationId xmlns:a16="http://schemas.microsoft.com/office/drawing/2014/main" id="{A4B081B4-5C45-4D85-93EF-AFE297D9F059}"/>
              </a:ext>
            </a:extLst>
          </p:cNvPr>
          <p:cNvSpPr txBox="1"/>
          <p:nvPr/>
        </p:nvSpPr>
        <p:spPr>
          <a:xfrm>
            <a:off x="11698076" y="6377870"/>
            <a:ext cx="56934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10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6FC051-235F-47DB-8042-57D84E8C5248}"/>
              </a:ext>
            </a:extLst>
          </p:cNvPr>
          <p:cNvSpPr txBox="1"/>
          <p:nvPr/>
        </p:nvSpPr>
        <p:spPr>
          <a:xfrm>
            <a:off x="60040" y="4734124"/>
            <a:ext cx="2044985" cy="1869743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GB" sz="1650" dirty="0">
                <a:latin typeface="Arial" panose="020B0604020202020204" pitchFamily="34" charset="0"/>
                <a:cs typeface="Arial" panose="020B0604020202020204" pitchFamily="34" charset="0"/>
              </a:rPr>
              <a:t>© W. Link, photo enhanced with AI.</a:t>
            </a:r>
          </a:p>
          <a:p>
            <a:r>
              <a:rPr lang="en-GB" sz="1650" dirty="0">
                <a:latin typeface="Arial" panose="020B0604020202020204" pitchFamily="34" charset="0"/>
                <a:cs typeface="Arial" panose="020B0604020202020204" pitchFamily="34" charset="0"/>
              </a:rPr>
              <a:t>Maize, frequently used example of </a:t>
            </a:r>
            <a:br>
              <a:rPr lang="en-GB" sz="16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650" dirty="0"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GB" sz="165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outcrossing</a:t>
            </a:r>
            <a:r>
              <a:rPr lang="en-GB" sz="16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GB" sz="16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650" dirty="0">
                <a:latin typeface="Arial" panose="020B0604020202020204" pitchFamily="34" charset="0"/>
                <a:cs typeface="Arial" panose="020B0604020202020204" pitchFamily="34" charset="0"/>
              </a:rPr>
              <a:t>crop with high heterosis.</a:t>
            </a:r>
            <a:endParaRPr lang="en-GB" sz="1650" dirty="0"/>
          </a:p>
        </p:txBody>
      </p:sp>
      <p:sp>
        <p:nvSpPr>
          <p:cNvPr id="10" name="TextBox 9"/>
          <p:cNvSpPr txBox="1"/>
          <p:nvPr/>
        </p:nvSpPr>
        <p:spPr>
          <a:xfrm>
            <a:off x="1914525" y="1759005"/>
            <a:ext cx="2540842" cy="489364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7 QTL did not ‚explain‘ the entire genetic variance;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yet, we just pretend for once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To add up as we do here is naïve, for several reasons. One reason is the possibility of epis-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tatic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interactions. Simply adding may make sense if epistasis was zero.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There is more variance at p=0.5 than at p=0.1.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343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748193" y="206064"/>
            <a:ext cx="4291407" cy="6463308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p=q=0.5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Default outcome from bi-parental, Mendelian crosses, which is the every-day business of line breeders (soy breeder, barley breeders, ...). These colleagues may tend to think …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σ²</a:t>
            </a:r>
            <a:r>
              <a:rPr lang="en-GB" sz="24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=0.5 a²              </a:t>
            </a: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instead of</a:t>
            </a:r>
          </a:p>
          <a:p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σ²</a:t>
            </a:r>
            <a:r>
              <a:rPr lang="en-GB" sz="2400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=2pq[a-(p-q)d]²=2pq[α]²</a:t>
            </a:r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</a:p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σ²</a:t>
            </a:r>
            <a:r>
              <a:rPr lang="en-GB" sz="24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=0.25 d²              </a:t>
            </a: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instead of</a:t>
            </a:r>
          </a:p>
          <a:p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σ²</a:t>
            </a:r>
            <a:r>
              <a:rPr lang="en-GB" sz="2400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=(2pqd)².</a:t>
            </a:r>
            <a:endParaRPr lang="en-GB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Some find it even difficult to appreciate the difference between e.g. the allele-frequency independent parameter </a:t>
            </a:r>
            <a:r>
              <a:rPr lang="en-GB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(metric additive effect) and the statistical parameter </a:t>
            </a:r>
            <a:r>
              <a:rPr lang="en-GB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(average effect of allele substitution).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course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can see why: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α=α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- α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= [a-(p-q)d];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either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p=q=0.5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with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d=0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(or both) you find </a:t>
            </a:r>
            <a:b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α=a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  α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GB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  α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=-pa).    … well …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2000" contrast="2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400" y="2415264"/>
            <a:ext cx="3355111" cy="42905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60C48C5-1246-4611-9064-75453B3B0398}"/>
              </a:ext>
            </a:extLst>
          </p:cNvPr>
          <p:cNvSpPr txBox="1"/>
          <p:nvPr/>
        </p:nvSpPr>
        <p:spPr>
          <a:xfrm>
            <a:off x="44388" y="93216"/>
            <a:ext cx="7617041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t>A comment and perspective that you have come to recognise as typical of my lectures and presentations.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E85E9E-0714-4665-8D93-72E48FC6C0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3000"/>
                    </a14:imgEffect>
                    <a14:imgEffect>
                      <a14:brightnessContrast bright="-17000" contrast="-5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94275" y="2415263"/>
            <a:ext cx="4067154" cy="42905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50E2AE-A12E-4F0E-9144-9144122DA048}"/>
              </a:ext>
            </a:extLst>
          </p:cNvPr>
          <p:cNvSpPr txBox="1"/>
          <p:nvPr/>
        </p:nvSpPr>
        <p:spPr>
          <a:xfrm>
            <a:off x="152400" y="2014293"/>
            <a:ext cx="749481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Left, maize, an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outcrossing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species, right, soy, a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self-fertilizing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species. </a:t>
            </a:r>
          </a:p>
        </p:txBody>
      </p:sp>
      <p:sp>
        <p:nvSpPr>
          <p:cNvPr id="10" name="Textfeld 5">
            <a:extLst>
              <a:ext uri="{FF2B5EF4-FFF2-40B4-BE49-F238E27FC236}">
                <a16:creationId xmlns:a16="http://schemas.microsoft.com/office/drawing/2014/main" id="{32973BE7-4045-470A-9C4B-3EBA10C7BD1F}"/>
              </a:ext>
            </a:extLst>
          </p:cNvPr>
          <p:cNvSpPr txBox="1"/>
          <p:nvPr/>
        </p:nvSpPr>
        <p:spPr>
          <a:xfrm>
            <a:off x="11562612" y="6319814"/>
            <a:ext cx="56934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11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390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9237133" y="190500"/>
            <a:ext cx="2844800" cy="175432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Martsch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Enjoy a moment of recovery and recreation … before we continue.</a:t>
            </a:r>
          </a:p>
        </p:txBody>
      </p:sp>
      <p:sp>
        <p:nvSpPr>
          <p:cNvPr id="4" name="Textfeld 5"/>
          <p:cNvSpPr txBox="1"/>
          <p:nvPr/>
        </p:nvSpPr>
        <p:spPr>
          <a:xfrm>
            <a:off x="11527368" y="6352860"/>
            <a:ext cx="62653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12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036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5478" y="968375"/>
            <a:ext cx="7295922" cy="55848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60040" y="49629"/>
            <a:ext cx="12053454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altLang="en-US" sz="2400" dirty="0">
                <a:latin typeface="Arial" charset="0"/>
                <a:cs typeface="Times New Roman" pitchFamily="18" charset="0"/>
              </a:rPr>
              <a:t>σ²</a:t>
            </a:r>
            <a:r>
              <a:rPr lang="en-GB" altLang="en-US" sz="2400" baseline="-25000" dirty="0">
                <a:latin typeface="Arial" charset="0"/>
                <a:cs typeface="Times New Roman" pitchFamily="18" charset="0"/>
              </a:rPr>
              <a:t>A</a:t>
            </a:r>
            <a:r>
              <a:rPr lang="en-GB" altLang="en-US" sz="2400" dirty="0">
                <a:latin typeface="Arial" charset="0"/>
                <a:cs typeface="Times New Roman" pitchFamily="18" charset="0"/>
              </a:rPr>
              <a:t> = 2pq[a-(p-q)d]². σ²</a:t>
            </a:r>
            <a:r>
              <a:rPr lang="en-GB" altLang="en-US" sz="2400" baseline="-25000" dirty="0">
                <a:latin typeface="Arial" charset="0"/>
                <a:cs typeface="Times New Roman" pitchFamily="18" charset="0"/>
              </a:rPr>
              <a:t>A </a:t>
            </a:r>
            <a:r>
              <a:rPr lang="en-GB" altLang="en-US" sz="2400" dirty="0">
                <a:latin typeface="Arial" charset="0"/>
                <a:cs typeface="Times New Roman" pitchFamily="18" charset="0"/>
              </a:rPr>
              <a:t>depends on p(A1) and q(A2); and on a &amp; on d/a. Take  d=a=1.  </a:t>
            </a:r>
            <a:r>
              <a:rPr lang="en-GB" altLang="en-US" sz="2400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Max. σ²</a:t>
            </a:r>
            <a:r>
              <a:rPr lang="en-GB" altLang="en-US" sz="2400" baseline="-25000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A</a:t>
            </a:r>
            <a:r>
              <a:rPr lang="en-GB" altLang="en-US" sz="2400" dirty="0">
                <a:solidFill>
                  <a:srgbClr val="7030A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GB" altLang="en-US" sz="2400" dirty="0">
                <a:latin typeface="Arial" charset="0"/>
                <a:cs typeface="Times New Roman" pitchFamily="18" charset="0"/>
              </a:rPr>
              <a:t>then is 27/32 = 0.84375 at p=0.25, q=0.75. </a:t>
            </a:r>
            <a:r>
              <a:rPr lang="en-GB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Beware, max. is not at p=0.5</a:t>
            </a:r>
            <a:r>
              <a:rPr lang="en-GB" altLang="en-US" sz="2400" dirty="0">
                <a:latin typeface="Arial" charset="0"/>
                <a:cs typeface="Times New Roman" pitchFamily="18" charset="0"/>
              </a:rPr>
              <a:t>.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122" name="Group 121"/>
          <p:cNvGrpSpPr/>
          <p:nvPr/>
        </p:nvGrpSpPr>
        <p:grpSpPr>
          <a:xfrm>
            <a:off x="-497945" y="968375"/>
            <a:ext cx="7852034" cy="5543550"/>
            <a:chOff x="179388" y="981075"/>
            <a:chExt cx="7852034" cy="5543550"/>
          </a:xfrm>
        </p:grpSpPr>
        <p:grpSp>
          <p:nvGrpSpPr>
            <p:cNvPr id="4" name="Gruppieren 4"/>
            <p:cNvGrpSpPr>
              <a:grpSpLocks/>
            </p:cNvGrpSpPr>
            <p:nvPr/>
          </p:nvGrpSpPr>
          <p:grpSpPr bwMode="auto">
            <a:xfrm>
              <a:off x="179388" y="981075"/>
              <a:ext cx="7852034" cy="5543550"/>
              <a:chOff x="179512" y="980728"/>
              <a:chExt cx="7851912" cy="5543896"/>
            </a:xfrm>
          </p:grpSpPr>
          <p:sp>
            <p:nvSpPr>
              <p:cNvPr id="5" name="Line 6"/>
              <p:cNvSpPr>
                <a:spLocks noChangeShapeType="1"/>
              </p:cNvSpPr>
              <p:nvPr/>
            </p:nvSpPr>
            <p:spPr bwMode="auto">
              <a:xfrm flipV="1">
                <a:off x="1752600" y="1208088"/>
                <a:ext cx="0" cy="4537075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7" name="Line 7"/>
              <p:cNvSpPr>
                <a:spLocks noChangeShapeType="1"/>
              </p:cNvSpPr>
              <p:nvPr/>
            </p:nvSpPr>
            <p:spPr bwMode="auto">
              <a:xfrm flipH="1">
                <a:off x="1655763" y="5745163"/>
                <a:ext cx="9683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8" name="Rectangle 8"/>
              <p:cNvSpPr>
                <a:spLocks noChangeArrowheads="1"/>
              </p:cNvSpPr>
              <p:nvPr/>
            </p:nvSpPr>
            <p:spPr bwMode="auto">
              <a:xfrm>
                <a:off x="1025525" y="5614988"/>
                <a:ext cx="498526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0.00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" name="Line 9"/>
              <p:cNvSpPr>
                <a:spLocks noChangeShapeType="1"/>
              </p:cNvSpPr>
              <p:nvPr/>
            </p:nvSpPr>
            <p:spPr bwMode="auto">
              <a:xfrm flipH="1">
                <a:off x="1703388" y="5291138"/>
                <a:ext cx="49213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0" name="Line 10"/>
              <p:cNvSpPr>
                <a:spLocks noChangeShapeType="1"/>
              </p:cNvSpPr>
              <p:nvPr/>
            </p:nvSpPr>
            <p:spPr bwMode="auto">
              <a:xfrm flipH="1">
                <a:off x="1655763" y="4838700"/>
                <a:ext cx="9683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1" name="Rectangle 11"/>
              <p:cNvSpPr>
                <a:spLocks noChangeArrowheads="1"/>
              </p:cNvSpPr>
              <p:nvPr/>
            </p:nvSpPr>
            <p:spPr bwMode="auto">
              <a:xfrm>
                <a:off x="1025525" y="4708525"/>
                <a:ext cx="498526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5.00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12" name="Line 12"/>
              <p:cNvSpPr>
                <a:spLocks noChangeShapeType="1"/>
              </p:cNvSpPr>
              <p:nvPr/>
            </p:nvSpPr>
            <p:spPr bwMode="auto">
              <a:xfrm flipH="1">
                <a:off x="1703388" y="4383088"/>
                <a:ext cx="49213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3" name="Line 13"/>
              <p:cNvSpPr>
                <a:spLocks noChangeShapeType="1"/>
              </p:cNvSpPr>
              <p:nvPr/>
            </p:nvSpPr>
            <p:spPr bwMode="auto">
              <a:xfrm flipH="1">
                <a:off x="1655763" y="3930650"/>
                <a:ext cx="9683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4" name="Rectangle 14"/>
              <p:cNvSpPr>
                <a:spLocks noChangeArrowheads="1"/>
              </p:cNvSpPr>
              <p:nvPr/>
            </p:nvSpPr>
            <p:spPr bwMode="auto">
              <a:xfrm>
                <a:off x="882650" y="3800475"/>
                <a:ext cx="64119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10.00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15" name="Line 15"/>
              <p:cNvSpPr>
                <a:spLocks noChangeShapeType="1"/>
              </p:cNvSpPr>
              <p:nvPr/>
            </p:nvSpPr>
            <p:spPr bwMode="auto">
              <a:xfrm flipH="1">
                <a:off x="1703388" y="3476625"/>
                <a:ext cx="49213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7" name="Line 16"/>
              <p:cNvSpPr>
                <a:spLocks noChangeShapeType="1"/>
              </p:cNvSpPr>
              <p:nvPr/>
            </p:nvSpPr>
            <p:spPr bwMode="auto">
              <a:xfrm flipH="1">
                <a:off x="1655763" y="3022600"/>
                <a:ext cx="9683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8" name="Rectangle 17"/>
              <p:cNvSpPr>
                <a:spLocks noChangeArrowheads="1"/>
              </p:cNvSpPr>
              <p:nvPr/>
            </p:nvSpPr>
            <p:spPr bwMode="auto">
              <a:xfrm>
                <a:off x="882650" y="2892425"/>
                <a:ext cx="64119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15.00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19" name="Line 18"/>
              <p:cNvSpPr>
                <a:spLocks noChangeShapeType="1"/>
              </p:cNvSpPr>
              <p:nvPr/>
            </p:nvSpPr>
            <p:spPr bwMode="auto">
              <a:xfrm flipH="1">
                <a:off x="1703388" y="2570163"/>
                <a:ext cx="49213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" name="Line 19"/>
              <p:cNvSpPr>
                <a:spLocks noChangeShapeType="1"/>
              </p:cNvSpPr>
              <p:nvPr/>
            </p:nvSpPr>
            <p:spPr bwMode="auto">
              <a:xfrm flipH="1">
                <a:off x="1655763" y="2116138"/>
                <a:ext cx="9683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1" name="Rectangle 20"/>
              <p:cNvSpPr>
                <a:spLocks noChangeArrowheads="1"/>
              </p:cNvSpPr>
              <p:nvPr/>
            </p:nvSpPr>
            <p:spPr bwMode="auto">
              <a:xfrm>
                <a:off x="882650" y="1985963"/>
                <a:ext cx="64119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20.00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22" name="Line 21"/>
              <p:cNvSpPr>
                <a:spLocks noChangeShapeType="1"/>
              </p:cNvSpPr>
              <p:nvPr/>
            </p:nvSpPr>
            <p:spPr bwMode="auto">
              <a:xfrm flipH="1">
                <a:off x="1703388" y="1662113"/>
                <a:ext cx="49213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3" name="Line 22"/>
              <p:cNvSpPr>
                <a:spLocks noChangeShapeType="1"/>
              </p:cNvSpPr>
              <p:nvPr/>
            </p:nvSpPr>
            <p:spPr bwMode="auto">
              <a:xfrm flipH="1">
                <a:off x="1653220" y="1208088"/>
                <a:ext cx="9683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4" name="Rectangle 23"/>
              <p:cNvSpPr>
                <a:spLocks noChangeArrowheads="1"/>
              </p:cNvSpPr>
              <p:nvPr/>
            </p:nvSpPr>
            <p:spPr bwMode="auto">
              <a:xfrm>
                <a:off x="882650" y="1079500"/>
                <a:ext cx="64119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25.00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25" name="Rectangle 24"/>
              <p:cNvSpPr>
                <a:spLocks noChangeArrowheads="1"/>
              </p:cNvSpPr>
              <p:nvPr/>
            </p:nvSpPr>
            <p:spPr bwMode="auto">
              <a:xfrm rot="16200000">
                <a:off x="-1662495" y="3292755"/>
                <a:ext cx="4501513" cy="369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Amount of variance from 100 loci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26" name="Line 25"/>
              <p:cNvSpPr>
                <a:spLocks noChangeShapeType="1"/>
              </p:cNvSpPr>
              <p:nvPr/>
            </p:nvSpPr>
            <p:spPr bwMode="auto">
              <a:xfrm>
                <a:off x="1752600" y="5745163"/>
                <a:ext cx="6156325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7" name="Line 26"/>
              <p:cNvSpPr>
                <a:spLocks noChangeShapeType="1"/>
              </p:cNvSpPr>
              <p:nvPr/>
            </p:nvSpPr>
            <p:spPr bwMode="auto">
              <a:xfrm>
                <a:off x="1752600" y="5745163"/>
                <a:ext cx="0" cy="9683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8" name="Line 28"/>
              <p:cNvSpPr>
                <a:spLocks noChangeShapeType="1"/>
              </p:cNvSpPr>
              <p:nvPr/>
            </p:nvSpPr>
            <p:spPr bwMode="auto">
              <a:xfrm>
                <a:off x="1906588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9" name="Line 29"/>
              <p:cNvSpPr>
                <a:spLocks noChangeShapeType="1"/>
              </p:cNvSpPr>
              <p:nvPr/>
            </p:nvSpPr>
            <p:spPr bwMode="auto">
              <a:xfrm>
                <a:off x="2060575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30" name="Line 30"/>
              <p:cNvSpPr>
                <a:spLocks noChangeShapeType="1"/>
              </p:cNvSpPr>
              <p:nvPr/>
            </p:nvSpPr>
            <p:spPr bwMode="auto">
              <a:xfrm>
                <a:off x="2214563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31" name="Line 31"/>
              <p:cNvSpPr>
                <a:spLocks noChangeShapeType="1"/>
              </p:cNvSpPr>
              <p:nvPr/>
            </p:nvSpPr>
            <p:spPr bwMode="auto">
              <a:xfrm>
                <a:off x="2368550" y="5745163"/>
                <a:ext cx="0" cy="9683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32" name="Rectangle 32"/>
              <p:cNvSpPr>
                <a:spLocks noChangeArrowheads="1"/>
              </p:cNvSpPr>
              <p:nvPr/>
            </p:nvSpPr>
            <p:spPr bwMode="auto">
              <a:xfrm>
                <a:off x="2135188" y="5868988"/>
                <a:ext cx="35586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0.1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3" name="Line 33"/>
              <p:cNvSpPr>
                <a:spLocks noChangeShapeType="1"/>
              </p:cNvSpPr>
              <p:nvPr/>
            </p:nvSpPr>
            <p:spPr bwMode="auto">
              <a:xfrm>
                <a:off x="2522538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34" name="Line 34"/>
              <p:cNvSpPr>
                <a:spLocks noChangeShapeType="1"/>
              </p:cNvSpPr>
              <p:nvPr/>
            </p:nvSpPr>
            <p:spPr bwMode="auto">
              <a:xfrm>
                <a:off x="2676525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35" name="Line 35"/>
              <p:cNvSpPr>
                <a:spLocks noChangeShapeType="1"/>
              </p:cNvSpPr>
              <p:nvPr/>
            </p:nvSpPr>
            <p:spPr bwMode="auto">
              <a:xfrm>
                <a:off x="2830513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36" name="Line 36"/>
              <p:cNvSpPr>
                <a:spLocks noChangeShapeType="1"/>
              </p:cNvSpPr>
              <p:nvPr/>
            </p:nvSpPr>
            <p:spPr bwMode="auto">
              <a:xfrm>
                <a:off x="2982913" y="5745163"/>
                <a:ext cx="0" cy="9683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37" name="Rectangle 37"/>
              <p:cNvSpPr>
                <a:spLocks noChangeArrowheads="1"/>
              </p:cNvSpPr>
              <p:nvPr/>
            </p:nvSpPr>
            <p:spPr bwMode="auto">
              <a:xfrm>
                <a:off x="2751138" y="5868988"/>
                <a:ext cx="35586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0.2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8" name="Line 38"/>
              <p:cNvSpPr>
                <a:spLocks noChangeShapeType="1"/>
              </p:cNvSpPr>
              <p:nvPr/>
            </p:nvSpPr>
            <p:spPr bwMode="auto">
              <a:xfrm>
                <a:off x="3138488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39" name="Line 39"/>
              <p:cNvSpPr>
                <a:spLocks noChangeShapeType="1"/>
              </p:cNvSpPr>
              <p:nvPr/>
            </p:nvSpPr>
            <p:spPr bwMode="auto">
              <a:xfrm>
                <a:off x="3292475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40" name="Line 40"/>
              <p:cNvSpPr>
                <a:spLocks noChangeShapeType="1"/>
              </p:cNvSpPr>
              <p:nvPr/>
            </p:nvSpPr>
            <p:spPr bwMode="auto">
              <a:xfrm>
                <a:off x="3444875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41" name="Line 41"/>
              <p:cNvSpPr>
                <a:spLocks noChangeShapeType="1"/>
              </p:cNvSpPr>
              <p:nvPr/>
            </p:nvSpPr>
            <p:spPr bwMode="auto">
              <a:xfrm>
                <a:off x="3600450" y="5745163"/>
                <a:ext cx="0" cy="9683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42" name="Rectangle 42"/>
              <p:cNvSpPr>
                <a:spLocks noChangeArrowheads="1"/>
              </p:cNvSpPr>
              <p:nvPr/>
            </p:nvSpPr>
            <p:spPr bwMode="auto">
              <a:xfrm>
                <a:off x="3367088" y="5868988"/>
                <a:ext cx="35586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0.3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43" name="Line 43"/>
              <p:cNvSpPr>
                <a:spLocks noChangeShapeType="1"/>
              </p:cNvSpPr>
              <p:nvPr/>
            </p:nvSpPr>
            <p:spPr bwMode="auto">
              <a:xfrm>
                <a:off x="3752850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44" name="Line 44"/>
              <p:cNvSpPr>
                <a:spLocks noChangeShapeType="1"/>
              </p:cNvSpPr>
              <p:nvPr/>
            </p:nvSpPr>
            <p:spPr bwMode="auto">
              <a:xfrm>
                <a:off x="3906838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45" name="Line 45"/>
              <p:cNvSpPr>
                <a:spLocks noChangeShapeType="1"/>
              </p:cNvSpPr>
              <p:nvPr/>
            </p:nvSpPr>
            <p:spPr bwMode="auto">
              <a:xfrm>
                <a:off x="4062413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46" name="Line 46"/>
              <p:cNvSpPr>
                <a:spLocks noChangeShapeType="1"/>
              </p:cNvSpPr>
              <p:nvPr/>
            </p:nvSpPr>
            <p:spPr bwMode="auto">
              <a:xfrm>
                <a:off x="4214813" y="5745163"/>
                <a:ext cx="0" cy="9683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47" name="Rectangle 47"/>
              <p:cNvSpPr>
                <a:spLocks noChangeArrowheads="1"/>
              </p:cNvSpPr>
              <p:nvPr/>
            </p:nvSpPr>
            <p:spPr bwMode="auto">
              <a:xfrm>
                <a:off x="3983038" y="5868988"/>
                <a:ext cx="35586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0.4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48" name="Line 48"/>
              <p:cNvSpPr>
                <a:spLocks noChangeShapeType="1"/>
              </p:cNvSpPr>
              <p:nvPr/>
            </p:nvSpPr>
            <p:spPr bwMode="auto">
              <a:xfrm>
                <a:off x="4368800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49" name="Line 49"/>
              <p:cNvSpPr>
                <a:spLocks noChangeShapeType="1"/>
              </p:cNvSpPr>
              <p:nvPr/>
            </p:nvSpPr>
            <p:spPr bwMode="auto">
              <a:xfrm>
                <a:off x="4522788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50" name="Line 50"/>
              <p:cNvSpPr>
                <a:spLocks noChangeShapeType="1"/>
              </p:cNvSpPr>
              <p:nvPr/>
            </p:nvSpPr>
            <p:spPr bwMode="auto">
              <a:xfrm>
                <a:off x="4676775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51" name="Line 51"/>
              <p:cNvSpPr>
                <a:spLocks noChangeShapeType="1"/>
              </p:cNvSpPr>
              <p:nvPr/>
            </p:nvSpPr>
            <p:spPr bwMode="auto">
              <a:xfrm>
                <a:off x="4830763" y="5745163"/>
                <a:ext cx="0" cy="9683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52" name="Rectangle 52"/>
              <p:cNvSpPr>
                <a:spLocks noChangeArrowheads="1"/>
              </p:cNvSpPr>
              <p:nvPr/>
            </p:nvSpPr>
            <p:spPr bwMode="auto">
              <a:xfrm>
                <a:off x="4597400" y="5868988"/>
                <a:ext cx="35586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0.5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53" name="Line 53"/>
              <p:cNvSpPr>
                <a:spLocks noChangeShapeType="1"/>
              </p:cNvSpPr>
              <p:nvPr/>
            </p:nvSpPr>
            <p:spPr bwMode="auto">
              <a:xfrm>
                <a:off x="4984750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54" name="Line 54"/>
              <p:cNvSpPr>
                <a:spLocks noChangeShapeType="1"/>
              </p:cNvSpPr>
              <p:nvPr/>
            </p:nvSpPr>
            <p:spPr bwMode="auto">
              <a:xfrm>
                <a:off x="5138738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55" name="Line 55"/>
              <p:cNvSpPr>
                <a:spLocks noChangeShapeType="1"/>
              </p:cNvSpPr>
              <p:nvPr/>
            </p:nvSpPr>
            <p:spPr bwMode="auto">
              <a:xfrm>
                <a:off x="5292725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56" name="Line 56"/>
              <p:cNvSpPr>
                <a:spLocks noChangeShapeType="1"/>
              </p:cNvSpPr>
              <p:nvPr/>
            </p:nvSpPr>
            <p:spPr bwMode="auto">
              <a:xfrm>
                <a:off x="5446713" y="5745163"/>
                <a:ext cx="0" cy="9683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57" name="Rectangle 57"/>
              <p:cNvSpPr>
                <a:spLocks noChangeArrowheads="1"/>
              </p:cNvSpPr>
              <p:nvPr/>
            </p:nvSpPr>
            <p:spPr bwMode="auto">
              <a:xfrm>
                <a:off x="5213350" y="5868988"/>
                <a:ext cx="35586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0.6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58" name="Line 58"/>
              <p:cNvSpPr>
                <a:spLocks noChangeShapeType="1"/>
              </p:cNvSpPr>
              <p:nvPr/>
            </p:nvSpPr>
            <p:spPr bwMode="auto">
              <a:xfrm>
                <a:off x="5600700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59" name="Line 59"/>
              <p:cNvSpPr>
                <a:spLocks noChangeShapeType="1"/>
              </p:cNvSpPr>
              <p:nvPr/>
            </p:nvSpPr>
            <p:spPr bwMode="auto">
              <a:xfrm>
                <a:off x="5754688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60" name="Line 60"/>
              <p:cNvSpPr>
                <a:spLocks noChangeShapeType="1"/>
              </p:cNvSpPr>
              <p:nvPr/>
            </p:nvSpPr>
            <p:spPr bwMode="auto">
              <a:xfrm>
                <a:off x="5908675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61" name="Line 61"/>
              <p:cNvSpPr>
                <a:spLocks noChangeShapeType="1"/>
              </p:cNvSpPr>
              <p:nvPr/>
            </p:nvSpPr>
            <p:spPr bwMode="auto">
              <a:xfrm>
                <a:off x="6061075" y="5745163"/>
                <a:ext cx="0" cy="9683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62" name="Rectangle 62"/>
              <p:cNvSpPr>
                <a:spLocks noChangeArrowheads="1"/>
              </p:cNvSpPr>
              <p:nvPr/>
            </p:nvSpPr>
            <p:spPr bwMode="auto">
              <a:xfrm>
                <a:off x="5829300" y="5868988"/>
                <a:ext cx="35586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0.7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63" name="Line 63"/>
              <p:cNvSpPr>
                <a:spLocks noChangeShapeType="1"/>
              </p:cNvSpPr>
              <p:nvPr/>
            </p:nvSpPr>
            <p:spPr bwMode="auto">
              <a:xfrm>
                <a:off x="6216650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64" name="Line 64"/>
              <p:cNvSpPr>
                <a:spLocks noChangeShapeType="1"/>
              </p:cNvSpPr>
              <p:nvPr/>
            </p:nvSpPr>
            <p:spPr bwMode="auto">
              <a:xfrm>
                <a:off x="6370638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65" name="Line 65"/>
              <p:cNvSpPr>
                <a:spLocks noChangeShapeType="1"/>
              </p:cNvSpPr>
              <p:nvPr/>
            </p:nvSpPr>
            <p:spPr bwMode="auto">
              <a:xfrm>
                <a:off x="6523038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66" name="Line 66"/>
              <p:cNvSpPr>
                <a:spLocks noChangeShapeType="1"/>
              </p:cNvSpPr>
              <p:nvPr/>
            </p:nvSpPr>
            <p:spPr bwMode="auto">
              <a:xfrm>
                <a:off x="6678613" y="5745163"/>
                <a:ext cx="0" cy="9683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67" name="Rectangle 67"/>
              <p:cNvSpPr>
                <a:spLocks noChangeArrowheads="1"/>
              </p:cNvSpPr>
              <p:nvPr/>
            </p:nvSpPr>
            <p:spPr bwMode="auto">
              <a:xfrm>
                <a:off x="6445250" y="5868988"/>
                <a:ext cx="35586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0.8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68" name="Line 68"/>
              <p:cNvSpPr>
                <a:spLocks noChangeShapeType="1"/>
              </p:cNvSpPr>
              <p:nvPr/>
            </p:nvSpPr>
            <p:spPr bwMode="auto">
              <a:xfrm>
                <a:off x="6831013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69" name="Line 69"/>
              <p:cNvSpPr>
                <a:spLocks noChangeShapeType="1"/>
              </p:cNvSpPr>
              <p:nvPr/>
            </p:nvSpPr>
            <p:spPr bwMode="auto">
              <a:xfrm>
                <a:off x="6985000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70" name="Line 70"/>
              <p:cNvSpPr>
                <a:spLocks noChangeShapeType="1"/>
              </p:cNvSpPr>
              <p:nvPr/>
            </p:nvSpPr>
            <p:spPr bwMode="auto">
              <a:xfrm>
                <a:off x="7140575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71" name="Line 71"/>
              <p:cNvSpPr>
                <a:spLocks noChangeShapeType="1"/>
              </p:cNvSpPr>
              <p:nvPr/>
            </p:nvSpPr>
            <p:spPr bwMode="auto">
              <a:xfrm>
                <a:off x="7292975" y="5745163"/>
                <a:ext cx="0" cy="9683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72" name="Rectangle 72"/>
              <p:cNvSpPr>
                <a:spLocks noChangeArrowheads="1"/>
              </p:cNvSpPr>
              <p:nvPr/>
            </p:nvSpPr>
            <p:spPr bwMode="auto">
              <a:xfrm>
                <a:off x="7061200" y="5868988"/>
                <a:ext cx="35586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0.9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73" name="Line 73"/>
              <p:cNvSpPr>
                <a:spLocks noChangeShapeType="1"/>
              </p:cNvSpPr>
              <p:nvPr/>
            </p:nvSpPr>
            <p:spPr bwMode="auto">
              <a:xfrm>
                <a:off x="7446963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74" name="Line 74"/>
              <p:cNvSpPr>
                <a:spLocks noChangeShapeType="1"/>
              </p:cNvSpPr>
              <p:nvPr/>
            </p:nvSpPr>
            <p:spPr bwMode="auto">
              <a:xfrm>
                <a:off x="7600950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75" name="Line 75"/>
              <p:cNvSpPr>
                <a:spLocks noChangeShapeType="1"/>
              </p:cNvSpPr>
              <p:nvPr/>
            </p:nvSpPr>
            <p:spPr bwMode="auto">
              <a:xfrm>
                <a:off x="7754938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76" name="Line 76"/>
              <p:cNvSpPr>
                <a:spLocks noChangeShapeType="1"/>
              </p:cNvSpPr>
              <p:nvPr/>
            </p:nvSpPr>
            <p:spPr bwMode="auto">
              <a:xfrm>
                <a:off x="7908925" y="5745163"/>
                <a:ext cx="0" cy="9683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77" name="Rectangle 77"/>
              <p:cNvSpPr>
                <a:spLocks noChangeArrowheads="1"/>
              </p:cNvSpPr>
              <p:nvPr/>
            </p:nvSpPr>
            <p:spPr bwMode="auto">
              <a:xfrm>
                <a:off x="7675563" y="5868988"/>
                <a:ext cx="35586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1.0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79" name="Freeform 80"/>
              <p:cNvSpPr>
                <a:spLocks/>
              </p:cNvSpPr>
              <p:nvPr/>
            </p:nvSpPr>
            <p:spPr bwMode="auto">
              <a:xfrm>
                <a:off x="7785100" y="5738813"/>
                <a:ext cx="123825" cy="6350"/>
              </a:xfrm>
              <a:custGeom>
                <a:avLst/>
                <a:gdLst>
                  <a:gd name="T0" fmla="*/ 0 w 156"/>
                  <a:gd name="T1" fmla="*/ 0 h 8"/>
                  <a:gd name="T2" fmla="*/ 61913 w 156"/>
                  <a:gd name="T3" fmla="*/ 5556 h 8"/>
                  <a:gd name="T4" fmla="*/ 123825 w 156"/>
                  <a:gd name="T5" fmla="*/ 6350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6" h="8">
                    <a:moveTo>
                      <a:pt x="0" y="0"/>
                    </a:moveTo>
                    <a:lnTo>
                      <a:pt x="78" y="7"/>
                    </a:lnTo>
                    <a:lnTo>
                      <a:pt x="156" y="8"/>
                    </a:lnTo>
                  </a:path>
                </a:pathLst>
              </a:custGeom>
              <a:solidFill>
                <a:schemeClr val="tx1"/>
              </a:solidFill>
              <a:ln w="31750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80" name="Line 81"/>
              <p:cNvSpPr>
                <a:spLocks noChangeShapeType="1"/>
              </p:cNvSpPr>
              <p:nvPr/>
            </p:nvSpPr>
            <p:spPr bwMode="auto">
              <a:xfrm>
                <a:off x="1698625" y="5689600"/>
                <a:ext cx="107950" cy="109538"/>
              </a:xfrm>
              <a:prstGeom prst="line">
                <a:avLst/>
              </a:prstGeom>
              <a:noFill/>
              <a:ln w="9525">
                <a:solidFill>
                  <a:srgbClr val="8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81" name="Line 82"/>
              <p:cNvSpPr>
                <a:spLocks noChangeShapeType="1"/>
              </p:cNvSpPr>
              <p:nvPr/>
            </p:nvSpPr>
            <p:spPr bwMode="auto">
              <a:xfrm flipH="1">
                <a:off x="1698625" y="5689600"/>
                <a:ext cx="107950" cy="109538"/>
              </a:xfrm>
              <a:prstGeom prst="line">
                <a:avLst/>
              </a:prstGeom>
              <a:noFill/>
              <a:ln w="9525">
                <a:solidFill>
                  <a:srgbClr val="8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82" name="Line 150"/>
              <p:cNvSpPr>
                <a:spLocks noChangeShapeType="1"/>
              </p:cNvSpPr>
              <p:nvPr/>
            </p:nvSpPr>
            <p:spPr bwMode="auto">
              <a:xfrm>
                <a:off x="7847013" y="5743575"/>
                <a:ext cx="61913" cy="1588"/>
              </a:xfrm>
              <a:prstGeom prst="line">
                <a:avLst/>
              </a:prstGeom>
              <a:noFill/>
              <a:ln w="9525">
                <a:solidFill>
                  <a:srgbClr val="8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83" name="Oval 151"/>
              <p:cNvSpPr>
                <a:spLocks noChangeArrowheads="1"/>
              </p:cNvSpPr>
              <p:nvPr/>
            </p:nvSpPr>
            <p:spPr bwMode="auto">
              <a:xfrm>
                <a:off x="1676400" y="5668963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84" name="Oval 152"/>
              <p:cNvSpPr>
                <a:spLocks noChangeArrowheads="1"/>
              </p:cNvSpPr>
              <p:nvPr/>
            </p:nvSpPr>
            <p:spPr bwMode="auto">
              <a:xfrm>
                <a:off x="1922463" y="4383088"/>
                <a:ext cx="153988" cy="155575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85" name="Oval 153"/>
              <p:cNvSpPr>
                <a:spLocks noChangeArrowheads="1"/>
              </p:cNvSpPr>
              <p:nvPr/>
            </p:nvSpPr>
            <p:spPr bwMode="auto">
              <a:xfrm>
                <a:off x="2168525" y="3408363"/>
                <a:ext cx="153988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86" name="Oval 154"/>
              <p:cNvSpPr>
                <a:spLocks noChangeArrowheads="1"/>
              </p:cNvSpPr>
              <p:nvPr/>
            </p:nvSpPr>
            <p:spPr bwMode="auto">
              <a:xfrm>
                <a:off x="2414588" y="2700338"/>
                <a:ext cx="153988" cy="153988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87" name="Oval 155"/>
              <p:cNvSpPr>
                <a:spLocks noChangeArrowheads="1"/>
              </p:cNvSpPr>
              <p:nvPr/>
            </p:nvSpPr>
            <p:spPr bwMode="auto">
              <a:xfrm>
                <a:off x="2662238" y="2227263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88" name="Oval 156"/>
              <p:cNvSpPr>
                <a:spLocks noChangeArrowheads="1"/>
              </p:cNvSpPr>
              <p:nvPr/>
            </p:nvSpPr>
            <p:spPr bwMode="auto">
              <a:xfrm>
                <a:off x="2908300" y="1952625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89" name="Oval 157"/>
              <p:cNvSpPr>
                <a:spLocks noChangeArrowheads="1"/>
              </p:cNvSpPr>
              <p:nvPr/>
            </p:nvSpPr>
            <p:spPr bwMode="auto">
              <a:xfrm>
                <a:off x="3154363" y="1844675"/>
                <a:ext cx="153988" cy="153988"/>
              </a:xfrm>
              <a:prstGeom prst="ellipse">
                <a:avLst/>
              </a:prstGeom>
              <a:solidFill>
                <a:srgbClr val="7030A0"/>
              </a:solidFill>
              <a:ln w="0">
                <a:solidFill>
                  <a:srgbClr val="D833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90" name="Oval 158"/>
              <p:cNvSpPr>
                <a:spLocks noChangeArrowheads="1"/>
              </p:cNvSpPr>
              <p:nvPr/>
            </p:nvSpPr>
            <p:spPr bwMode="auto">
              <a:xfrm>
                <a:off x="3400425" y="1876425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91" name="Oval 159"/>
              <p:cNvSpPr>
                <a:spLocks noChangeArrowheads="1"/>
              </p:cNvSpPr>
              <p:nvPr/>
            </p:nvSpPr>
            <p:spPr bwMode="auto">
              <a:xfrm>
                <a:off x="3646488" y="2016125"/>
                <a:ext cx="153988" cy="153988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92" name="Oval 160"/>
              <p:cNvSpPr>
                <a:spLocks noChangeArrowheads="1"/>
              </p:cNvSpPr>
              <p:nvPr/>
            </p:nvSpPr>
            <p:spPr bwMode="auto">
              <a:xfrm>
                <a:off x="3892550" y="2243138"/>
                <a:ext cx="153988" cy="153988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93" name="Oval 161"/>
              <p:cNvSpPr>
                <a:spLocks noChangeArrowheads="1"/>
              </p:cNvSpPr>
              <p:nvPr/>
            </p:nvSpPr>
            <p:spPr bwMode="auto">
              <a:xfrm>
                <a:off x="4138613" y="2533650"/>
                <a:ext cx="153988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94" name="Oval 162"/>
              <p:cNvSpPr>
                <a:spLocks noChangeArrowheads="1"/>
              </p:cNvSpPr>
              <p:nvPr/>
            </p:nvSpPr>
            <p:spPr bwMode="auto">
              <a:xfrm>
                <a:off x="4384675" y="2865438"/>
                <a:ext cx="153988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95" name="Oval 163"/>
              <p:cNvSpPr>
                <a:spLocks noChangeArrowheads="1"/>
              </p:cNvSpPr>
              <p:nvPr/>
            </p:nvSpPr>
            <p:spPr bwMode="auto">
              <a:xfrm>
                <a:off x="4630738" y="3219450"/>
                <a:ext cx="153988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96" name="Oval 164"/>
              <p:cNvSpPr>
                <a:spLocks noChangeArrowheads="1"/>
              </p:cNvSpPr>
              <p:nvPr/>
            </p:nvSpPr>
            <p:spPr bwMode="auto">
              <a:xfrm>
                <a:off x="4878388" y="3581400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97" name="Oval 165"/>
              <p:cNvSpPr>
                <a:spLocks noChangeArrowheads="1"/>
              </p:cNvSpPr>
              <p:nvPr/>
            </p:nvSpPr>
            <p:spPr bwMode="auto">
              <a:xfrm>
                <a:off x="5124450" y="3937000"/>
                <a:ext cx="152400" cy="153988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98" name="Oval 166"/>
              <p:cNvSpPr>
                <a:spLocks noChangeArrowheads="1"/>
              </p:cNvSpPr>
              <p:nvPr/>
            </p:nvSpPr>
            <p:spPr bwMode="auto">
              <a:xfrm>
                <a:off x="5370513" y="4275138"/>
                <a:ext cx="153988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99" name="Oval 167"/>
              <p:cNvSpPr>
                <a:spLocks noChangeArrowheads="1"/>
              </p:cNvSpPr>
              <p:nvPr/>
            </p:nvSpPr>
            <p:spPr bwMode="auto">
              <a:xfrm>
                <a:off x="5616575" y="4584700"/>
                <a:ext cx="152400" cy="153988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100" name="Oval 168"/>
              <p:cNvSpPr>
                <a:spLocks noChangeArrowheads="1"/>
              </p:cNvSpPr>
              <p:nvPr/>
            </p:nvSpPr>
            <p:spPr bwMode="auto">
              <a:xfrm>
                <a:off x="5862638" y="4859338"/>
                <a:ext cx="153988" cy="153988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101" name="Oval 169"/>
              <p:cNvSpPr>
                <a:spLocks noChangeArrowheads="1"/>
              </p:cNvSpPr>
              <p:nvPr/>
            </p:nvSpPr>
            <p:spPr bwMode="auto">
              <a:xfrm>
                <a:off x="6108700" y="5095875"/>
                <a:ext cx="153988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102" name="Oval 170"/>
              <p:cNvSpPr>
                <a:spLocks noChangeArrowheads="1"/>
              </p:cNvSpPr>
              <p:nvPr/>
            </p:nvSpPr>
            <p:spPr bwMode="auto">
              <a:xfrm>
                <a:off x="6354763" y="5287963"/>
                <a:ext cx="153988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103" name="Oval 171"/>
              <p:cNvSpPr>
                <a:spLocks noChangeArrowheads="1"/>
              </p:cNvSpPr>
              <p:nvPr/>
            </p:nvSpPr>
            <p:spPr bwMode="auto">
              <a:xfrm>
                <a:off x="6602413" y="5437188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104" name="Oval 172"/>
              <p:cNvSpPr>
                <a:spLocks noChangeArrowheads="1"/>
              </p:cNvSpPr>
              <p:nvPr/>
            </p:nvSpPr>
            <p:spPr bwMode="auto">
              <a:xfrm>
                <a:off x="6848475" y="5543550"/>
                <a:ext cx="152400" cy="153988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105" name="Oval 173"/>
              <p:cNvSpPr>
                <a:spLocks noChangeArrowheads="1"/>
              </p:cNvSpPr>
              <p:nvPr/>
            </p:nvSpPr>
            <p:spPr bwMode="auto">
              <a:xfrm>
                <a:off x="7094538" y="5614988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106" name="Oval 174"/>
              <p:cNvSpPr>
                <a:spLocks noChangeArrowheads="1"/>
              </p:cNvSpPr>
              <p:nvPr/>
            </p:nvSpPr>
            <p:spPr bwMode="auto">
              <a:xfrm>
                <a:off x="7340600" y="5651500"/>
                <a:ext cx="152400" cy="153988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107" name="Oval 175"/>
              <p:cNvSpPr>
                <a:spLocks noChangeArrowheads="1"/>
              </p:cNvSpPr>
              <p:nvPr/>
            </p:nvSpPr>
            <p:spPr bwMode="auto">
              <a:xfrm>
                <a:off x="7586663" y="5665788"/>
                <a:ext cx="153988" cy="153988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108" name="Freeform 176"/>
              <p:cNvSpPr>
                <a:spLocks/>
              </p:cNvSpPr>
              <p:nvPr/>
            </p:nvSpPr>
            <p:spPr bwMode="auto">
              <a:xfrm>
                <a:off x="1752600" y="1916113"/>
                <a:ext cx="6094413" cy="3829050"/>
              </a:xfrm>
              <a:custGeom>
                <a:avLst/>
                <a:gdLst>
                  <a:gd name="T0" fmla="*/ 60325 w 7678"/>
                  <a:gd name="T1" fmla="*/ 3477273 h 4822"/>
                  <a:gd name="T2" fmla="*/ 183356 w 7678"/>
                  <a:gd name="T3" fmla="*/ 2834863 h 4822"/>
                  <a:gd name="T4" fmla="*/ 307181 w 7678"/>
                  <a:gd name="T5" fmla="*/ 2272655 h 4822"/>
                  <a:gd name="T6" fmla="*/ 430213 w 7678"/>
                  <a:gd name="T7" fmla="*/ 1785090 h 4822"/>
                  <a:gd name="T8" fmla="*/ 553244 w 7678"/>
                  <a:gd name="T9" fmla="*/ 1367404 h 4822"/>
                  <a:gd name="T10" fmla="*/ 677069 w 7678"/>
                  <a:gd name="T11" fmla="*/ 1014039 h 4822"/>
                  <a:gd name="T12" fmla="*/ 800100 w 7678"/>
                  <a:gd name="T13" fmla="*/ 721818 h 4822"/>
                  <a:gd name="T14" fmla="*/ 922338 w 7678"/>
                  <a:gd name="T15" fmla="*/ 485182 h 4822"/>
                  <a:gd name="T16" fmla="*/ 1045369 w 7678"/>
                  <a:gd name="T17" fmla="*/ 300162 h 4822"/>
                  <a:gd name="T18" fmla="*/ 1169194 w 7678"/>
                  <a:gd name="T19" fmla="*/ 163580 h 4822"/>
                  <a:gd name="T20" fmla="*/ 1292225 w 7678"/>
                  <a:gd name="T21" fmla="*/ 70673 h 4822"/>
                  <a:gd name="T22" fmla="*/ 1415256 w 7678"/>
                  <a:gd name="T23" fmla="*/ 17470 h 4822"/>
                  <a:gd name="T24" fmla="*/ 1539081 w 7678"/>
                  <a:gd name="T25" fmla="*/ 0 h 4822"/>
                  <a:gd name="T26" fmla="*/ 1662113 w 7678"/>
                  <a:gd name="T27" fmla="*/ 16676 h 4822"/>
                  <a:gd name="T28" fmla="*/ 1784350 w 7678"/>
                  <a:gd name="T29" fmla="*/ 60350 h 4822"/>
                  <a:gd name="T30" fmla="*/ 1907381 w 7678"/>
                  <a:gd name="T31" fmla="*/ 131817 h 4822"/>
                  <a:gd name="T32" fmla="*/ 2031206 w 7678"/>
                  <a:gd name="T33" fmla="*/ 226313 h 4822"/>
                  <a:gd name="T34" fmla="*/ 2154238 w 7678"/>
                  <a:gd name="T35" fmla="*/ 339072 h 4822"/>
                  <a:gd name="T36" fmla="*/ 2277269 w 7678"/>
                  <a:gd name="T37" fmla="*/ 470889 h 4822"/>
                  <a:gd name="T38" fmla="*/ 2399506 w 7678"/>
                  <a:gd name="T39" fmla="*/ 615411 h 4822"/>
                  <a:gd name="T40" fmla="*/ 2523331 w 7678"/>
                  <a:gd name="T41" fmla="*/ 772639 h 4822"/>
                  <a:gd name="T42" fmla="*/ 2646363 w 7678"/>
                  <a:gd name="T43" fmla="*/ 938602 h 4822"/>
                  <a:gd name="T44" fmla="*/ 2769394 w 7678"/>
                  <a:gd name="T45" fmla="*/ 1111711 h 4822"/>
                  <a:gd name="T46" fmla="*/ 2893219 w 7678"/>
                  <a:gd name="T47" fmla="*/ 1288791 h 4822"/>
                  <a:gd name="T48" fmla="*/ 3016250 w 7678"/>
                  <a:gd name="T49" fmla="*/ 1469841 h 4822"/>
                  <a:gd name="T50" fmla="*/ 3138488 w 7678"/>
                  <a:gd name="T51" fmla="*/ 1650891 h 4822"/>
                  <a:gd name="T52" fmla="*/ 3261519 w 7678"/>
                  <a:gd name="T53" fmla="*/ 1831941 h 4822"/>
                  <a:gd name="T54" fmla="*/ 3385344 w 7678"/>
                  <a:gd name="T55" fmla="*/ 2009815 h 4822"/>
                  <a:gd name="T56" fmla="*/ 3508375 w 7678"/>
                  <a:gd name="T57" fmla="*/ 2184512 h 4822"/>
                  <a:gd name="T58" fmla="*/ 3631407 w 7678"/>
                  <a:gd name="T59" fmla="*/ 2352857 h 4822"/>
                  <a:gd name="T60" fmla="*/ 3755232 w 7678"/>
                  <a:gd name="T61" fmla="*/ 2516437 h 4822"/>
                  <a:gd name="T62" fmla="*/ 3878263 w 7678"/>
                  <a:gd name="T63" fmla="*/ 2670488 h 4822"/>
                  <a:gd name="T64" fmla="*/ 4000500 w 7678"/>
                  <a:gd name="T65" fmla="*/ 2817393 h 4822"/>
                  <a:gd name="T66" fmla="*/ 4123532 w 7678"/>
                  <a:gd name="T67" fmla="*/ 2955563 h 4822"/>
                  <a:gd name="T68" fmla="*/ 4247357 w 7678"/>
                  <a:gd name="T69" fmla="*/ 3083410 h 4822"/>
                  <a:gd name="T70" fmla="*/ 4370388 w 7678"/>
                  <a:gd name="T71" fmla="*/ 3200933 h 4822"/>
                  <a:gd name="T72" fmla="*/ 4493419 w 7678"/>
                  <a:gd name="T73" fmla="*/ 3307340 h 4822"/>
                  <a:gd name="T74" fmla="*/ 4617244 w 7678"/>
                  <a:gd name="T75" fmla="*/ 3403424 h 4822"/>
                  <a:gd name="T76" fmla="*/ 4740275 w 7678"/>
                  <a:gd name="T77" fmla="*/ 3489978 h 4822"/>
                  <a:gd name="T78" fmla="*/ 4862513 w 7678"/>
                  <a:gd name="T79" fmla="*/ 3564622 h 4822"/>
                  <a:gd name="T80" fmla="*/ 4985544 w 7678"/>
                  <a:gd name="T81" fmla="*/ 3628148 h 4822"/>
                  <a:gd name="T82" fmla="*/ 5109369 w 7678"/>
                  <a:gd name="T83" fmla="*/ 3681351 h 4822"/>
                  <a:gd name="T84" fmla="*/ 5232400 w 7678"/>
                  <a:gd name="T85" fmla="*/ 3725820 h 4822"/>
                  <a:gd name="T86" fmla="*/ 5355432 w 7678"/>
                  <a:gd name="T87" fmla="*/ 3759965 h 4822"/>
                  <a:gd name="T88" fmla="*/ 5477669 w 7678"/>
                  <a:gd name="T89" fmla="*/ 3786170 h 4822"/>
                  <a:gd name="T90" fmla="*/ 5601494 w 7678"/>
                  <a:gd name="T91" fmla="*/ 3805228 h 4822"/>
                  <a:gd name="T92" fmla="*/ 5724525 w 7678"/>
                  <a:gd name="T93" fmla="*/ 3817933 h 4822"/>
                  <a:gd name="T94" fmla="*/ 5847557 w 7678"/>
                  <a:gd name="T95" fmla="*/ 3825080 h 4822"/>
                  <a:gd name="T96" fmla="*/ 5971382 w 7678"/>
                  <a:gd name="T97" fmla="*/ 3829050 h 4822"/>
                  <a:gd name="T98" fmla="*/ 6094413 w 7678"/>
                  <a:gd name="T99" fmla="*/ 3829050 h 482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7678" h="4822">
                    <a:moveTo>
                      <a:pt x="0" y="4822"/>
                    </a:moveTo>
                    <a:lnTo>
                      <a:pt x="76" y="4379"/>
                    </a:lnTo>
                    <a:lnTo>
                      <a:pt x="155" y="3963"/>
                    </a:lnTo>
                    <a:lnTo>
                      <a:pt x="231" y="3570"/>
                    </a:lnTo>
                    <a:lnTo>
                      <a:pt x="309" y="3205"/>
                    </a:lnTo>
                    <a:lnTo>
                      <a:pt x="387" y="2862"/>
                    </a:lnTo>
                    <a:lnTo>
                      <a:pt x="464" y="2543"/>
                    </a:lnTo>
                    <a:lnTo>
                      <a:pt x="542" y="2248"/>
                    </a:lnTo>
                    <a:lnTo>
                      <a:pt x="620" y="1974"/>
                    </a:lnTo>
                    <a:lnTo>
                      <a:pt x="697" y="1722"/>
                    </a:lnTo>
                    <a:lnTo>
                      <a:pt x="775" y="1489"/>
                    </a:lnTo>
                    <a:lnTo>
                      <a:pt x="853" y="1277"/>
                    </a:lnTo>
                    <a:lnTo>
                      <a:pt x="930" y="1084"/>
                    </a:lnTo>
                    <a:lnTo>
                      <a:pt x="1008" y="909"/>
                    </a:lnTo>
                    <a:lnTo>
                      <a:pt x="1084" y="751"/>
                    </a:lnTo>
                    <a:lnTo>
                      <a:pt x="1162" y="611"/>
                    </a:lnTo>
                    <a:lnTo>
                      <a:pt x="1240" y="486"/>
                    </a:lnTo>
                    <a:lnTo>
                      <a:pt x="1317" y="378"/>
                    </a:lnTo>
                    <a:lnTo>
                      <a:pt x="1395" y="285"/>
                    </a:lnTo>
                    <a:lnTo>
                      <a:pt x="1473" y="206"/>
                    </a:lnTo>
                    <a:lnTo>
                      <a:pt x="1550" y="140"/>
                    </a:lnTo>
                    <a:lnTo>
                      <a:pt x="1628" y="89"/>
                    </a:lnTo>
                    <a:lnTo>
                      <a:pt x="1706" y="49"/>
                    </a:lnTo>
                    <a:lnTo>
                      <a:pt x="1783" y="22"/>
                    </a:lnTo>
                    <a:lnTo>
                      <a:pt x="1861" y="6"/>
                    </a:lnTo>
                    <a:lnTo>
                      <a:pt x="1939" y="0"/>
                    </a:lnTo>
                    <a:lnTo>
                      <a:pt x="2015" y="5"/>
                    </a:lnTo>
                    <a:lnTo>
                      <a:pt x="2094" y="21"/>
                    </a:lnTo>
                    <a:lnTo>
                      <a:pt x="2170" y="45"/>
                    </a:lnTo>
                    <a:lnTo>
                      <a:pt x="2248" y="76"/>
                    </a:lnTo>
                    <a:lnTo>
                      <a:pt x="2326" y="118"/>
                    </a:lnTo>
                    <a:lnTo>
                      <a:pt x="2403" y="166"/>
                    </a:lnTo>
                    <a:lnTo>
                      <a:pt x="2481" y="222"/>
                    </a:lnTo>
                    <a:lnTo>
                      <a:pt x="2559" y="285"/>
                    </a:lnTo>
                    <a:lnTo>
                      <a:pt x="2636" y="354"/>
                    </a:lnTo>
                    <a:lnTo>
                      <a:pt x="2714" y="427"/>
                    </a:lnTo>
                    <a:lnTo>
                      <a:pt x="2792" y="507"/>
                    </a:lnTo>
                    <a:lnTo>
                      <a:pt x="2869" y="593"/>
                    </a:lnTo>
                    <a:lnTo>
                      <a:pt x="2947" y="682"/>
                    </a:lnTo>
                    <a:lnTo>
                      <a:pt x="3023" y="775"/>
                    </a:lnTo>
                    <a:lnTo>
                      <a:pt x="3101" y="872"/>
                    </a:lnTo>
                    <a:lnTo>
                      <a:pt x="3179" y="973"/>
                    </a:lnTo>
                    <a:lnTo>
                      <a:pt x="3256" y="1076"/>
                    </a:lnTo>
                    <a:lnTo>
                      <a:pt x="3334" y="1182"/>
                    </a:lnTo>
                    <a:lnTo>
                      <a:pt x="3412" y="1290"/>
                    </a:lnTo>
                    <a:lnTo>
                      <a:pt x="3489" y="1400"/>
                    </a:lnTo>
                    <a:lnTo>
                      <a:pt x="3567" y="1510"/>
                    </a:lnTo>
                    <a:lnTo>
                      <a:pt x="3645" y="1623"/>
                    </a:lnTo>
                    <a:lnTo>
                      <a:pt x="3722" y="1737"/>
                    </a:lnTo>
                    <a:lnTo>
                      <a:pt x="3800" y="1851"/>
                    </a:lnTo>
                    <a:lnTo>
                      <a:pt x="3878" y="1965"/>
                    </a:lnTo>
                    <a:lnTo>
                      <a:pt x="3954" y="2079"/>
                    </a:lnTo>
                    <a:lnTo>
                      <a:pt x="4033" y="2193"/>
                    </a:lnTo>
                    <a:lnTo>
                      <a:pt x="4109" y="2307"/>
                    </a:lnTo>
                    <a:lnTo>
                      <a:pt x="4187" y="2419"/>
                    </a:lnTo>
                    <a:lnTo>
                      <a:pt x="4265" y="2531"/>
                    </a:lnTo>
                    <a:lnTo>
                      <a:pt x="4342" y="2642"/>
                    </a:lnTo>
                    <a:lnTo>
                      <a:pt x="4420" y="2751"/>
                    </a:lnTo>
                    <a:lnTo>
                      <a:pt x="4498" y="2858"/>
                    </a:lnTo>
                    <a:lnTo>
                      <a:pt x="4575" y="2963"/>
                    </a:lnTo>
                    <a:lnTo>
                      <a:pt x="4653" y="3067"/>
                    </a:lnTo>
                    <a:lnTo>
                      <a:pt x="4731" y="3169"/>
                    </a:lnTo>
                    <a:lnTo>
                      <a:pt x="4808" y="3267"/>
                    </a:lnTo>
                    <a:lnTo>
                      <a:pt x="4886" y="3363"/>
                    </a:lnTo>
                    <a:lnTo>
                      <a:pt x="4962" y="3457"/>
                    </a:lnTo>
                    <a:lnTo>
                      <a:pt x="5040" y="3548"/>
                    </a:lnTo>
                    <a:lnTo>
                      <a:pt x="5118" y="3637"/>
                    </a:lnTo>
                    <a:lnTo>
                      <a:pt x="5195" y="3722"/>
                    </a:lnTo>
                    <a:lnTo>
                      <a:pt x="5273" y="3803"/>
                    </a:lnTo>
                    <a:lnTo>
                      <a:pt x="5351" y="3883"/>
                    </a:lnTo>
                    <a:lnTo>
                      <a:pt x="5428" y="3958"/>
                    </a:lnTo>
                    <a:lnTo>
                      <a:pt x="5506" y="4031"/>
                    </a:lnTo>
                    <a:lnTo>
                      <a:pt x="5584" y="4100"/>
                    </a:lnTo>
                    <a:lnTo>
                      <a:pt x="5661" y="4165"/>
                    </a:lnTo>
                    <a:lnTo>
                      <a:pt x="5739" y="4227"/>
                    </a:lnTo>
                    <a:lnTo>
                      <a:pt x="5817" y="4286"/>
                    </a:lnTo>
                    <a:lnTo>
                      <a:pt x="5893" y="4342"/>
                    </a:lnTo>
                    <a:lnTo>
                      <a:pt x="5972" y="4395"/>
                    </a:lnTo>
                    <a:lnTo>
                      <a:pt x="6048" y="4443"/>
                    </a:lnTo>
                    <a:lnTo>
                      <a:pt x="6126" y="4489"/>
                    </a:lnTo>
                    <a:lnTo>
                      <a:pt x="6204" y="4530"/>
                    </a:lnTo>
                    <a:lnTo>
                      <a:pt x="6281" y="4569"/>
                    </a:lnTo>
                    <a:lnTo>
                      <a:pt x="6359" y="4604"/>
                    </a:lnTo>
                    <a:lnTo>
                      <a:pt x="6437" y="4636"/>
                    </a:lnTo>
                    <a:lnTo>
                      <a:pt x="6514" y="4666"/>
                    </a:lnTo>
                    <a:lnTo>
                      <a:pt x="6592" y="4692"/>
                    </a:lnTo>
                    <a:lnTo>
                      <a:pt x="6670" y="4715"/>
                    </a:lnTo>
                    <a:lnTo>
                      <a:pt x="6747" y="4735"/>
                    </a:lnTo>
                    <a:lnTo>
                      <a:pt x="6825" y="4754"/>
                    </a:lnTo>
                    <a:lnTo>
                      <a:pt x="6901" y="4768"/>
                    </a:lnTo>
                    <a:lnTo>
                      <a:pt x="6979" y="4781"/>
                    </a:lnTo>
                    <a:lnTo>
                      <a:pt x="7057" y="4792"/>
                    </a:lnTo>
                    <a:lnTo>
                      <a:pt x="7134" y="4802"/>
                    </a:lnTo>
                    <a:lnTo>
                      <a:pt x="7212" y="4808"/>
                    </a:lnTo>
                    <a:lnTo>
                      <a:pt x="7290" y="4813"/>
                    </a:lnTo>
                    <a:lnTo>
                      <a:pt x="7367" y="4817"/>
                    </a:lnTo>
                    <a:lnTo>
                      <a:pt x="7445" y="4821"/>
                    </a:lnTo>
                    <a:lnTo>
                      <a:pt x="7523" y="4822"/>
                    </a:lnTo>
                    <a:lnTo>
                      <a:pt x="7600" y="4822"/>
                    </a:lnTo>
                    <a:lnTo>
                      <a:pt x="7678" y="4822"/>
                    </a:lnTo>
                  </a:path>
                </a:pathLst>
              </a:custGeom>
              <a:noFill/>
              <a:ln w="28575">
                <a:solidFill>
                  <a:srgbClr val="000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09" name="Oval 177"/>
              <p:cNvSpPr>
                <a:spLocks noChangeArrowheads="1"/>
              </p:cNvSpPr>
              <p:nvPr/>
            </p:nvSpPr>
            <p:spPr bwMode="auto">
              <a:xfrm>
                <a:off x="7832725" y="5668963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110" name="Line 178"/>
              <p:cNvSpPr>
                <a:spLocks noChangeShapeType="1"/>
              </p:cNvSpPr>
              <p:nvPr/>
            </p:nvSpPr>
            <p:spPr bwMode="auto">
              <a:xfrm>
                <a:off x="7847013" y="5745163"/>
                <a:ext cx="61913" cy="0"/>
              </a:xfrm>
              <a:prstGeom prst="lin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11" name="Rechteck 1"/>
              <p:cNvSpPr/>
              <p:nvPr/>
            </p:nvSpPr>
            <p:spPr>
              <a:xfrm>
                <a:off x="179512" y="980728"/>
                <a:ext cx="1368404" cy="49691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112" name="Rechteck 3"/>
              <p:cNvSpPr/>
              <p:nvPr/>
            </p:nvSpPr>
            <p:spPr>
              <a:xfrm>
                <a:off x="3419549" y="6165827"/>
                <a:ext cx="3455934" cy="35879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78" name="Rectangle 78"/>
              <p:cNvSpPr>
                <a:spLocks noChangeArrowheads="1"/>
              </p:cNvSpPr>
              <p:nvPr/>
            </p:nvSpPr>
            <p:spPr bwMode="auto">
              <a:xfrm>
                <a:off x="2786062" y="6130925"/>
                <a:ext cx="4089419" cy="3693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p(A1)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</p:grpSp>
        <p:cxnSp>
          <p:nvCxnSpPr>
            <p:cNvPr id="113" name="Straight Arrow Connector 112"/>
            <p:cNvCxnSpPr/>
            <p:nvPr/>
          </p:nvCxnSpPr>
          <p:spPr>
            <a:xfrm>
              <a:off x="3275936" y="1934818"/>
              <a:ext cx="13252" cy="3790121"/>
            </a:xfrm>
            <a:prstGeom prst="straightConnector1">
              <a:avLst/>
            </a:prstGeom>
            <a:ln w="12700">
              <a:solidFill>
                <a:srgbClr val="660066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/>
            <p:cNvCxnSpPr/>
            <p:nvPr/>
          </p:nvCxnSpPr>
          <p:spPr>
            <a:xfrm flipH="1">
              <a:off x="1752207" y="1916402"/>
              <a:ext cx="1525906" cy="12905"/>
            </a:xfrm>
            <a:prstGeom prst="straightConnector1">
              <a:avLst/>
            </a:prstGeom>
            <a:ln w="12700">
              <a:solidFill>
                <a:srgbClr val="660066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ectangle 120"/>
            <p:cNvSpPr/>
            <p:nvPr/>
          </p:nvSpPr>
          <p:spPr>
            <a:xfrm>
              <a:off x="1042458" y="1754487"/>
              <a:ext cx="76174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altLang="en-US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cs typeface="Arial" charset="0"/>
                </a:rPr>
                <a:t>0.844</a:t>
              </a:r>
              <a:endParaRPr lang="en-GB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28" name="Rectangle 127"/>
          <p:cNvSpPr/>
          <p:nvPr/>
        </p:nvSpPr>
        <p:spPr>
          <a:xfrm>
            <a:off x="380341" y="2982966"/>
            <a:ext cx="761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rPr>
              <a:t>0.582</a:t>
            </a:r>
            <a:endParaRPr lang="en-GB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29" name="Straight Arrow Connector 128"/>
          <p:cNvCxnSpPr/>
          <p:nvPr/>
        </p:nvCxnSpPr>
        <p:spPr>
          <a:xfrm>
            <a:off x="1681200" y="3132000"/>
            <a:ext cx="13252" cy="2592000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 flipH="1">
            <a:off x="1073672" y="3150283"/>
            <a:ext cx="576000" cy="2497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/>
          <p:nvPr/>
        </p:nvCxnSpPr>
        <p:spPr>
          <a:xfrm flipV="1">
            <a:off x="1845117" y="2111119"/>
            <a:ext cx="615960" cy="979214"/>
          </a:xfrm>
          <a:prstGeom prst="straightConnector1">
            <a:avLst/>
          </a:prstGeom>
          <a:ln w="12700">
            <a:solidFill>
              <a:srgbClr val="000066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/>
          <p:nvPr/>
        </p:nvCxnSpPr>
        <p:spPr>
          <a:xfrm>
            <a:off x="1737166" y="5539645"/>
            <a:ext cx="809733" cy="4131"/>
          </a:xfrm>
          <a:prstGeom prst="straightConnector1">
            <a:avLst/>
          </a:prstGeom>
          <a:ln w="12700">
            <a:solidFill>
              <a:srgbClr val="000066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/>
          <p:nvPr/>
        </p:nvCxnSpPr>
        <p:spPr>
          <a:xfrm flipH="1" flipV="1">
            <a:off x="823147" y="2080696"/>
            <a:ext cx="625" cy="924662"/>
          </a:xfrm>
          <a:prstGeom prst="straightConnector1">
            <a:avLst/>
          </a:prstGeom>
          <a:ln w="12700">
            <a:solidFill>
              <a:srgbClr val="000066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/>
          <p:cNvSpPr txBox="1"/>
          <p:nvPr/>
        </p:nvSpPr>
        <p:spPr>
          <a:xfrm rot="16200000">
            <a:off x="294316" y="3983006"/>
            <a:ext cx="851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15" name="Picture 1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5540" y="984808"/>
            <a:ext cx="4607954" cy="3051490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051" y="3141581"/>
            <a:ext cx="4588947" cy="3454811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1527368" y="6365560"/>
            <a:ext cx="62653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13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7501283" y="3148780"/>
            <a:ext cx="2030283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Approximate HWE-populations </a:t>
            </a:r>
          </a:p>
        </p:txBody>
      </p:sp>
      <p:sp>
        <p:nvSpPr>
          <p:cNvPr id="126" name="Textfeld 1">
            <a:extLst>
              <a:ext uri="{FF2B5EF4-FFF2-40B4-BE49-F238E27FC236}">
                <a16:creationId xmlns:a16="http://schemas.microsoft.com/office/drawing/2014/main" id="{F8DCFAFA-6A4F-4636-ACE2-98F1FFD1EDA3}"/>
              </a:ext>
            </a:extLst>
          </p:cNvPr>
          <p:cNvSpPr txBox="1"/>
          <p:nvPr/>
        </p:nvSpPr>
        <p:spPr>
          <a:xfrm rot="16200000">
            <a:off x="52597" y="5025641"/>
            <a:ext cx="127637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per </a:t>
            </a:r>
            <a:r>
              <a:rPr lang="de-DE" dirty="0" err="1"/>
              <a:t>locus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77430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60040" y="49629"/>
            <a:ext cx="12053454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altLang="en-US" sz="2400" dirty="0">
                <a:latin typeface="Arial" charset="0"/>
                <a:cs typeface="Times New Roman" pitchFamily="18" charset="0"/>
              </a:rPr>
              <a:t>σ²</a:t>
            </a:r>
            <a:r>
              <a:rPr lang="en-GB" altLang="en-US" sz="2400" baseline="-25000" dirty="0">
                <a:latin typeface="Arial" charset="0"/>
                <a:cs typeface="Times New Roman" pitchFamily="18" charset="0"/>
              </a:rPr>
              <a:t>A</a:t>
            </a:r>
            <a:r>
              <a:rPr lang="en-GB" altLang="en-US" sz="2400" dirty="0">
                <a:latin typeface="Arial" charset="0"/>
                <a:cs typeface="Times New Roman" pitchFamily="18" charset="0"/>
              </a:rPr>
              <a:t> = </a:t>
            </a:r>
            <a:r>
              <a:rPr lang="en-GB" altLang="en-US" sz="2400" dirty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2pq[a-(p-q)d]²</a:t>
            </a:r>
            <a:r>
              <a:rPr lang="en-GB" altLang="en-US" sz="2400" dirty="0">
                <a:latin typeface="Arial" charset="0"/>
                <a:cs typeface="Times New Roman" pitchFamily="18" charset="0"/>
              </a:rPr>
              <a:t>. σ²</a:t>
            </a:r>
            <a:r>
              <a:rPr lang="en-GB" altLang="en-US" sz="2400" baseline="-25000" dirty="0">
                <a:latin typeface="Arial" charset="0"/>
                <a:cs typeface="Times New Roman" pitchFamily="18" charset="0"/>
              </a:rPr>
              <a:t>A </a:t>
            </a:r>
            <a:r>
              <a:rPr lang="en-GB" altLang="en-US" sz="2400" dirty="0">
                <a:latin typeface="Arial" charset="0"/>
                <a:cs typeface="Times New Roman" pitchFamily="18" charset="0"/>
              </a:rPr>
              <a:t>depends on p(A1) and q(A2). Take d=a=1 (</a:t>
            </a:r>
            <a:r>
              <a:rPr lang="en-GB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ratio d/a=1)</a:t>
            </a:r>
            <a:r>
              <a:rPr lang="en-GB" altLang="en-US" sz="2400" dirty="0">
                <a:latin typeface="Arial" charset="0"/>
                <a:cs typeface="Times New Roman" pitchFamily="18" charset="0"/>
              </a:rPr>
              <a:t>.  </a:t>
            </a:r>
            <a:br>
              <a:rPr lang="en-GB" altLang="en-US" sz="2400" dirty="0">
                <a:latin typeface="Arial" charset="0"/>
                <a:cs typeface="Times New Roman" pitchFamily="18" charset="0"/>
              </a:rPr>
            </a:br>
            <a:r>
              <a:rPr lang="en-GB" altLang="en-US" sz="2400" dirty="0">
                <a:latin typeface="Arial" charset="0"/>
                <a:cs typeface="Times New Roman" pitchFamily="18" charset="0"/>
              </a:rPr>
              <a:t>Max. σ²</a:t>
            </a:r>
            <a:r>
              <a:rPr lang="en-GB" altLang="en-US" sz="2400" baseline="-25000" dirty="0">
                <a:latin typeface="Arial" charset="0"/>
                <a:cs typeface="Times New Roman" pitchFamily="18" charset="0"/>
              </a:rPr>
              <a:t>A</a:t>
            </a:r>
            <a:r>
              <a:rPr lang="en-GB" altLang="en-US" sz="2400" dirty="0">
                <a:latin typeface="Arial" charset="0"/>
                <a:cs typeface="Times New Roman" pitchFamily="18" charset="0"/>
              </a:rPr>
              <a:t> then is 27/32 = 0.84375 </a:t>
            </a:r>
            <a:r>
              <a:rPr lang="en-GB" altLang="en-US" sz="2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Times New Roman" pitchFamily="18" charset="0"/>
              </a:rPr>
              <a:t>at p=0.25, q=0.75 </a:t>
            </a:r>
            <a:r>
              <a:rPr lang="en-GB" altLang="en-US" sz="2400" dirty="0">
                <a:latin typeface="Arial" charset="0"/>
                <a:cs typeface="Times New Roman" pitchFamily="18" charset="0"/>
              </a:rPr>
              <a:t>(</a:t>
            </a:r>
            <a:r>
              <a:rPr lang="en-GB" altLang="en-US" sz="24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Times New Roman" pitchFamily="18" charset="0"/>
              </a:rPr>
              <a:t>there, </a:t>
            </a:r>
            <a:r>
              <a:rPr lang="el-GR" altLang="en-U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de-DE" altLang="en-U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l-GR" altLang="en-U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de-DE" altLang="en-US" sz="2400" baseline="-25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de-DE" altLang="en-U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l-GR" altLang="en-U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de-DE" altLang="en-US" sz="2400" baseline="-25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altLang="en-U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=1.5</a:t>
            </a:r>
            <a:r>
              <a:rPr lang="de-DE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altLang="en-US" sz="2400" dirty="0">
                <a:latin typeface="Arial" charset="0"/>
                <a:cs typeface="Times New Roman" pitchFamily="18" charset="0"/>
              </a:rPr>
              <a:t>. 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2" name="Group 121"/>
          <p:cNvGrpSpPr/>
          <p:nvPr/>
        </p:nvGrpSpPr>
        <p:grpSpPr>
          <a:xfrm>
            <a:off x="-497945" y="968375"/>
            <a:ext cx="7852034" cy="5543550"/>
            <a:chOff x="179388" y="981075"/>
            <a:chExt cx="7852034" cy="5543550"/>
          </a:xfrm>
        </p:grpSpPr>
        <p:grpSp>
          <p:nvGrpSpPr>
            <p:cNvPr id="4" name="Gruppieren 4"/>
            <p:cNvGrpSpPr>
              <a:grpSpLocks/>
            </p:cNvGrpSpPr>
            <p:nvPr/>
          </p:nvGrpSpPr>
          <p:grpSpPr bwMode="auto">
            <a:xfrm>
              <a:off x="179388" y="981075"/>
              <a:ext cx="7852034" cy="5543550"/>
              <a:chOff x="179512" y="980728"/>
              <a:chExt cx="7851912" cy="5543896"/>
            </a:xfrm>
          </p:grpSpPr>
          <p:sp>
            <p:nvSpPr>
              <p:cNvPr id="5" name="Line 6"/>
              <p:cNvSpPr>
                <a:spLocks noChangeShapeType="1"/>
              </p:cNvSpPr>
              <p:nvPr/>
            </p:nvSpPr>
            <p:spPr bwMode="auto">
              <a:xfrm flipV="1">
                <a:off x="1752600" y="1208088"/>
                <a:ext cx="0" cy="4537075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7" name="Line 7"/>
              <p:cNvSpPr>
                <a:spLocks noChangeShapeType="1"/>
              </p:cNvSpPr>
              <p:nvPr/>
            </p:nvSpPr>
            <p:spPr bwMode="auto">
              <a:xfrm flipH="1">
                <a:off x="1655763" y="5745163"/>
                <a:ext cx="9683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8" name="Rectangle 8"/>
              <p:cNvSpPr>
                <a:spLocks noChangeArrowheads="1"/>
              </p:cNvSpPr>
              <p:nvPr/>
            </p:nvSpPr>
            <p:spPr bwMode="auto">
              <a:xfrm>
                <a:off x="1025525" y="5614988"/>
                <a:ext cx="498526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0.00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9" name="Line 9"/>
              <p:cNvSpPr>
                <a:spLocks noChangeShapeType="1"/>
              </p:cNvSpPr>
              <p:nvPr/>
            </p:nvSpPr>
            <p:spPr bwMode="auto">
              <a:xfrm flipH="1">
                <a:off x="1703388" y="5291138"/>
                <a:ext cx="49213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0" name="Line 10"/>
              <p:cNvSpPr>
                <a:spLocks noChangeShapeType="1"/>
              </p:cNvSpPr>
              <p:nvPr/>
            </p:nvSpPr>
            <p:spPr bwMode="auto">
              <a:xfrm flipH="1">
                <a:off x="1655763" y="4838700"/>
                <a:ext cx="9683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1" name="Rectangle 11"/>
              <p:cNvSpPr>
                <a:spLocks noChangeArrowheads="1"/>
              </p:cNvSpPr>
              <p:nvPr/>
            </p:nvSpPr>
            <p:spPr bwMode="auto">
              <a:xfrm>
                <a:off x="1025525" y="4708525"/>
                <a:ext cx="498526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5.00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12" name="Line 12"/>
              <p:cNvSpPr>
                <a:spLocks noChangeShapeType="1"/>
              </p:cNvSpPr>
              <p:nvPr/>
            </p:nvSpPr>
            <p:spPr bwMode="auto">
              <a:xfrm flipH="1">
                <a:off x="1703388" y="4383088"/>
                <a:ext cx="49213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3" name="Line 13"/>
              <p:cNvSpPr>
                <a:spLocks noChangeShapeType="1"/>
              </p:cNvSpPr>
              <p:nvPr/>
            </p:nvSpPr>
            <p:spPr bwMode="auto">
              <a:xfrm flipH="1">
                <a:off x="1655763" y="3930650"/>
                <a:ext cx="9683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4" name="Rectangle 14"/>
              <p:cNvSpPr>
                <a:spLocks noChangeArrowheads="1"/>
              </p:cNvSpPr>
              <p:nvPr/>
            </p:nvSpPr>
            <p:spPr bwMode="auto">
              <a:xfrm>
                <a:off x="882650" y="3800475"/>
                <a:ext cx="64119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10.00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15" name="Line 15"/>
              <p:cNvSpPr>
                <a:spLocks noChangeShapeType="1"/>
              </p:cNvSpPr>
              <p:nvPr/>
            </p:nvSpPr>
            <p:spPr bwMode="auto">
              <a:xfrm flipH="1">
                <a:off x="1703388" y="3476625"/>
                <a:ext cx="49213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7" name="Line 16"/>
              <p:cNvSpPr>
                <a:spLocks noChangeShapeType="1"/>
              </p:cNvSpPr>
              <p:nvPr/>
            </p:nvSpPr>
            <p:spPr bwMode="auto">
              <a:xfrm flipH="1">
                <a:off x="1655763" y="3022600"/>
                <a:ext cx="9683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8" name="Rectangle 17"/>
              <p:cNvSpPr>
                <a:spLocks noChangeArrowheads="1"/>
              </p:cNvSpPr>
              <p:nvPr/>
            </p:nvSpPr>
            <p:spPr bwMode="auto">
              <a:xfrm>
                <a:off x="882650" y="2892425"/>
                <a:ext cx="64119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15.00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19" name="Line 18"/>
              <p:cNvSpPr>
                <a:spLocks noChangeShapeType="1"/>
              </p:cNvSpPr>
              <p:nvPr/>
            </p:nvSpPr>
            <p:spPr bwMode="auto">
              <a:xfrm flipH="1">
                <a:off x="1703388" y="2570163"/>
                <a:ext cx="49213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" name="Line 19"/>
              <p:cNvSpPr>
                <a:spLocks noChangeShapeType="1"/>
              </p:cNvSpPr>
              <p:nvPr/>
            </p:nvSpPr>
            <p:spPr bwMode="auto">
              <a:xfrm flipH="1">
                <a:off x="1655763" y="2116138"/>
                <a:ext cx="9683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1" name="Rectangle 20"/>
              <p:cNvSpPr>
                <a:spLocks noChangeArrowheads="1"/>
              </p:cNvSpPr>
              <p:nvPr/>
            </p:nvSpPr>
            <p:spPr bwMode="auto">
              <a:xfrm>
                <a:off x="882650" y="1985963"/>
                <a:ext cx="64119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20.00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22" name="Line 21"/>
              <p:cNvSpPr>
                <a:spLocks noChangeShapeType="1"/>
              </p:cNvSpPr>
              <p:nvPr/>
            </p:nvSpPr>
            <p:spPr bwMode="auto">
              <a:xfrm flipH="1">
                <a:off x="1703388" y="1662113"/>
                <a:ext cx="49213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3" name="Line 22"/>
              <p:cNvSpPr>
                <a:spLocks noChangeShapeType="1"/>
              </p:cNvSpPr>
              <p:nvPr/>
            </p:nvSpPr>
            <p:spPr bwMode="auto">
              <a:xfrm flipH="1">
                <a:off x="1653220" y="1208088"/>
                <a:ext cx="96838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4" name="Rectangle 23"/>
              <p:cNvSpPr>
                <a:spLocks noChangeArrowheads="1"/>
              </p:cNvSpPr>
              <p:nvPr/>
            </p:nvSpPr>
            <p:spPr bwMode="auto">
              <a:xfrm>
                <a:off x="882650" y="1079500"/>
                <a:ext cx="64119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25.00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25" name="Rectangle 24"/>
              <p:cNvSpPr>
                <a:spLocks noChangeArrowheads="1"/>
              </p:cNvSpPr>
              <p:nvPr/>
            </p:nvSpPr>
            <p:spPr bwMode="auto">
              <a:xfrm rot="16200000">
                <a:off x="-1662495" y="3292755"/>
                <a:ext cx="4501513" cy="369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Amount of variance from 100 loci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26" name="Line 25"/>
              <p:cNvSpPr>
                <a:spLocks noChangeShapeType="1"/>
              </p:cNvSpPr>
              <p:nvPr/>
            </p:nvSpPr>
            <p:spPr bwMode="auto">
              <a:xfrm>
                <a:off x="1752600" y="5745163"/>
                <a:ext cx="6156325" cy="0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7" name="Line 26"/>
              <p:cNvSpPr>
                <a:spLocks noChangeShapeType="1"/>
              </p:cNvSpPr>
              <p:nvPr/>
            </p:nvSpPr>
            <p:spPr bwMode="auto">
              <a:xfrm>
                <a:off x="1752600" y="5745163"/>
                <a:ext cx="0" cy="9683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8" name="Line 28"/>
              <p:cNvSpPr>
                <a:spLocks noChangeShapeType="1"/>
              </p:cNvSpPr>
              <p:nvPr/>
            </p:nvSpPr>
            <p:spPr bwMode="auto">
              <a:xfrm>
                <a:off x="1906588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9" name="Line 29"/>
              <p:cNvSpPr>
                <a:spLocks noChangeShapeType="1"/>
              </p:cNvSpPr>
              <p:nvPr/>
            </p:nvSpPr>
            <p:spPr bwMode="auto">
              <a:xfrm>
                <a:off x="2060575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30" name="Line 30"/>
              <p:cNvSpPr>
                <a:spLocks noChangeShapeType="1"/>
              </p:cNvSpPr>
              <p:nvPr/>
            </p:nvSpPr>
            <p:spPr bwMode="auto">
              <a:xfrm>
                <a:off x="2214563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31" name="Line 31"/>
              <p:cNvSpPr>
                <a:spLocks noChangeShapeType="1"/>
              </p:cNvSpPr>
              <p:nvPr/>
            </p:nvSpPr>
            <p:spPr bwMode="auto">
              <a:xfrm>
                <a:off x="2368550" y="5745163"/>
                <a:ext cx="0" cy="9683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32" name="Rectangle 32"/>
              <p:cNvSpPr>
                <a:spLocks noChangeArrowheads="1"/>
              </p:cNvSpPr>
              <p:nvPr/>
            </p:nvSpPr>
            <p:spPr bwMode="auto">
              <a:xfrm>
                <a:off x="2135188" y="5868988"/>
                <a:ext cx="35586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0.1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3" name="Line 33"/>
              <p:cNvSpPr>
                <a:spLocks noChangeShapeType="1"/>
              </p:cNvSpPr>
              <p:nvPr/>
            </p:nvSpPr>
            <p:spPr bwMode="auto">
              <a:xfrm>
                <a:off x="2522538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34" name="Line 34"/>
              <p:cNvSpPr>
                <a:spLocks noChangeShapeType="1"/>
              </p:cNvSpPr>
              <p:nvPr/>
            </p:nvSpPr>
            <p:spPr bwMode="auto">
              <a:xfrm>
                <a:off x="2676525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35" name="Line 35"/>
              <p:cNvSpPr>
                <a:spLocks noChangeShapeType="1"/>
              </p:cNvSpPr>
              <p:nvPr/>
            </p:nvSpPr>
            <p:spPr bwMode="auto">
              <a:xfrm>
                <a:off x="2830513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36" name="Line 36"/>
              <p:cNvSpPr>
                <a:spLocks noChangeShapeType="1"/>
              </p:cNvSpPr>
              <p:nvPr/>
            </p:nvSpPr>
            <p:spPr bwMode="auto">
              <a:xfrm>
                <a:off x="2982913" y="5745163"/>
                <a:ext cx="0" cy="9683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37" name="Rectangle 37"/>
              <p:cNvSpPr>
                <a:spLocks noChangeArrowheads="1"/>
              </p:cNvSpPr>
              <p:nvPr/>
            </p:nvSpPr>
            <p:spPr bwMode="auto">
              <a:xfrm>
                <a:off x="2751138" y="5868988"/>
                <a:ext cx="35586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0.2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38" name="Line 38"/>
              <p:cNvSpPr>
                <a:spLocks noChangeShapeType="1"/>
              </p:cNvSpPr>
              <p:nvPr/>
            </p:nvSpPr>
            <p:spPr bwMode="auto">
              <a:xfrm>
                <a:off x="3138488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39" name="Line 39"/>
              <p:cNvSpPr>
                <a:spLocks noChangeShapeType="1"/>
              </p:cNvSpPr>
              <p:nvPr/>
            </p:nvSpPr>
            <p:spPr bwMode="auto">
              <a:xfrm>
                <a:off x="3292475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40" name="Line 40"/>
              <p:cNvSpPr>
                <a:spLocks noChangeShapeType="1"/>
              </p:cNvSpPr>
              <p:nvPr/>
            </p:nvSpPr>
            <p:spPr bwMode="auto">
              <a:xfrm>
                <a:off x="3444875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41" name="Line 41"/>
              <p:cNvSpPr>
                <a:spLocks noChangeShapeType="1"/>
              </p:cNvSpPr>
              <p:nvPr/>
            </p:nvSpPr>
            <p:spPr bwMode="auto">
              <a:xfrm>
                <a:off x="3600450" y="5745163"/>
                <a:ext cx="0" cy="9683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42" name="Rectangle 42"/>
              <p:cNvSpPr>
                <a:spLocks noChangeArrowheads="1"/>
              </p:cNvSpPr>
              <p:nvPr/>
            </p:nvSpPr>
            <p:spPr bwMode="auto">
              <a:xfrm>
                <a:off x="3367088" y="5868988"/>
                <a:ext cx="35586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0.3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43" name="Line 43"/>
              <p:cNvSpPr>
                <a:spLocks noChangeShapeType="1"/>
              </p:cNvSpPr>
              <p:nvPr/>
            </p:nvSpPr>
            <p:spPr bwMode="auto">
              <a:xfrm>
                <a:off x="3752850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44" name="Line 44"/>
              <p:cNvSpPr>
                <a:spLocks noChangeShapeType="1"/>
              </p:cNvSpPr>
              <p:nvPr/>
            </p:nvSpPr>
            <p:spPr bwMode="auto">
              <a:xfrm>
                <a:off x="3906838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45" name="Line 45"/>
              <p:cNvSpPr>
                <a:spLocks noChangeShapeType="1"/>
              </p:cNvSpPr>
              <p:nvPr/>
            </p:nvSpPr>
            <p:spPr bwMode="auto">
              <a:xfrm>
                <a:off x="4062413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46" name="Line 46"/>
              <p:cNvSpPr>
                <a:spLocks noChangeShapeType="1"/>
              </p:cNvSpPr>
              <p:nvPr/>
            </p:nvSpPr>
            <p:spPr bwMode="auto">
              <a:xfrm>
                <a:off x="4214813" y="5745163"/>
                <a:ext cx="0" cy="9683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47" name="Rectangle 47"/>
              <p:cNvSpPr>
                <a:spLocks noChangeArrowheads="1"/>
              </p:cNvSpPr>
              <p:nvPr/>
            </p:nvSpPr>
            <p:spPr bwMode="auto">
              <a:xfrm>
                <a:off x="3983038" y="5868988"/>
                <a:ext cx="35586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0.4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48" name="Line 48"/>
              <p:cNvSpPr>
                <a:spLocks noChangeShapeType="1"/>
              </p:cNvSpPr>
              <p:nvPr/>
            </p:nvSpPr>
            <p:spPr bwMode="auto">
              <a:xfrm>
                <a:off x="4368800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49" name="Line 49"/>
              <p:cNvSpPr>
                <a:spLocks noChangeShapeType="1"/>
              </p:cNvSpPr>
              <p:nvPr/>
            </p:nvSpPr>
            <p:spPr bwMode="auto">
              <a:xfrm>
                <a:off x="4522788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50" name="Line 50"/>
              <p:cNvSpPr>
                <a:spLocks noChangeShapeType="1"/>
              </p:cNvSpPr>
              <p:nvPr/>
            </p:nvSpPr>
            <p:spPr bwMode="auto">
              <a:xfrm>
                <a:off x="4676775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51" name="Line 51"/>
              <p:cNvSpPr>
                <a:spLocks noChangeShapeType="1"/>
              </p:cNvSpPr>
              <p:nvPr/>
            </p:nvSpPr>
            <p:spPr bwMode="auto">
              <a:xfrm>
                <a:off x="4830763" y="5745163"/>
                <a:ext cx="0" cy="9683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52" name="Rectangle 52"/>
              <p:cNvSpPr>
                <a:spLocks noChangeArrowheads="1"/>
              </p:cNvSpPr>
              <p:nvPr/>
            </p:nvSpPr>
            <p:spPr bwMode="auto">
              <a:xfrm>
                <a:off x="4597400" y="5868988"/>
                <a:ext cx="35586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0.5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53" name="Line 53"/>
              <p:cNvSpPr>
                <a:spLocks noChangeShapeType="1"/>
              </p:cNvSpPr>
              <p:nvPr/>
            </p:nvSpPr>
            <p:spPr bwMode="auto">
              <a:xfrm>
                <a:off x="4984750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54" name="Line 54"/>
              <p:cNvSpPr>
                <a:spLocks noChangeShapeType="1"/>
              </p:cNvSpPr>
              <p:nvPr/>
            </p:nvSpPr>
            <p:spPr bwMode="auto">
              <a:xfrm>
                <a:off x="5138738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55" name="Line 55"/>
              <p:cNvSpPr>
                <a:spLocks noChangeShapeType="1"/>
              </p:cNvSpPr>
              <p:nvPr/>
            </p:nvSpPr>
            <p:spPr bwMode="auto">
              <a:xfrm>
                <a:off x="5292725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56" name="Line 56"/>
              <p:cNvSpPr>
                <a:spLocks noChangeShapeType="1"/>
              </p:cNvSpPr>
              <p:nvPr/>
            </p:nvSpPr>
            <p:spPr bwMode="auto">
              <a:xfrm>
                <a:off x="5446713" y="5745163"/>
                <a:ext cx="0" cy="9683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57" name="Rectangle 57"/>
              <p:cNvSpPr>
                <a:spLocks noChangeArrowheads="1"/>
              </p:cNvSpPr>
              <p:nvPr/>
            </p:nvSpPr>
            <p:spPr bwMode="auto">
              <a:xfrm>
                <a:off x="5213350" y="5868988"/>
                <a:ext cx="35586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0.6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58" name="Line 58"/>
              <p:cNvSpPr>
                <a:spLocks noChangeShapeType="1"/>
              </p:cNvSpPr>
              <p:nvPr/>
            </p:nvSpPr>
            <p:spPr bwMode="auto">
              <a:xfrm>
                <a:off x="5600700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59" name="Line 59"/>
              <p:cNvSpPr>
                <a:spLocks noChangeShapeType="1"/>
              </p:cNvSpPr>
              <p:nvPr/>
            </p:nvSpPr>
            <p:spPr bwMode="auto">
              <a:xfrm>
                <a:off x="5754688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60" name="Line 60"/>
              <p:cNvSpPr>
                <a:spLocks noChangeShapeType="1"/>
              </p:cNvSpPr>
              <p:nvPr/>
            </p:nvSpPr>
            <p:spPr bwMode="auto">
              <a:xfrm>
                <a:off x="5908675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61" name="Line 61"/>
              <p:cNvSpPr>
                <a:spLocks noChangeShapeType="1"/>
              </p:cNvSpPr>
              <p:nvPr/>
            </p:nvSpPr>
            <p:spPr bwMode="auto">
              <a:xfrm>
                <a:off x="6061075" y="5745163"/>
                <a:ext cx="0" cy="9683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62" name="Rectangle 62"/>
              <p:cNvSpPr>
                <a:spLocks noChangeArrowheads="1"/>
              </p:cNvSpPr>
              <p:nvPr/>
            </p:nvSpPr>
            <p:spPr bwMode="auto">
              <a:xfrm>
                <a:off x="5829300" y="5868988"/>
                <a:ext cx="35586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0.7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63" name="Line 63"/>
              <p:cNvSpPr>
                <a:spLocks noChangeShapeType="1"/>
              </p:cNvSpPr>
              <p:nvPr/>
            </p:nvSpPr>
            <p:spPr bwMode="auto">
              <a:xfrm>
                <a:off x="6216650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64" name="Line 64"/>
              <p:cNvSpPr>
                <a:spLocks noChangeShapeType="1"/>
              </p:cNvSpPr>
              <p:nvPr/>
            </p:nvSpPr>
            <p:spPr bwMode="auto">
              <a:xfrm>
                <a:off x="6370638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65" name="Line 65"/>
              <p:cNvSpPr>
                <a:spLocks noChangeShapeType="1"/>
              </p:cNvSpPr>
              <p:nvPr/>
            </p:nvSpPr>
            <p:spPr bwMode="auto">
              <a:xfrm>
                <a:off x="6523038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66" name="Line 66"/>
              <p:cNvSpPr>
                <a:spLocks noChangeShapeType="1"/>
              </p:cNvSpPr>
              <p:nvPr/>
            </p:nvSpPr>
            <p:spPr bwMode="auto">
              <a:xfrm>
                <a:off x="6678613" y="5745163"/>
                <a:ext cx="0" cy="9683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67" name="Rectangle 67"/>
              <p:cNvSpPr>
                <a:spLocks noChangeArrowheads="1"/>
              </p:cNvSpPr>
              <p:nvPr/>
            </p:nvSpPr>
            <p:spPr bwMode="auto">
              <a:xfrm>
                <a:off x="6445250" y="5868988"/>
                <a:ext cx="35586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0.8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68" name="Line 68"/>
              <p:cNvSpPr>
                <a:spLocks noChangeShapeType="1"/>
              </p:cNvSpPr>
              <p:nvPr/>
            </p:nvSpPr>
            <p:spPr bwMode="auto">
              <a:xfrm>
                <a:off x="6831013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69" name="Line 69"/>
              <p:cNvSpPr>
                <a:spLocks noChangeShapeType="1"/>
              </p:cNvSpPr>
              <p:nvPr/>
            </p:nvSpPr>
            <p:spPr bwMode="auto">
              <a:xfrm>
                <a:off x="6985000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70" name="Line 70"/>
              <p:cNvSpPr>
                <a:spLocks noChangeShapeType="1"/>
              </p:cNvSpPr>
              <p:nvPr/>
            </p:nvSpPr>
            <p:spPr bwMode="auto">
              <a:xfrm>
                <a:off x="7140575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71" name="Line 71"/>
              <p:cNvSpPr>
                <a:spLocks noChangeShapeType="1"/>
              </p:cNvSpPr>
              <p:nvPr/>
            </p:nvSpPr>
            <p:spPr bwMode="auto">
              <a:xfrm>
                <a:off x="7292975" y="5745163"/>
                <a:ext cx="0" cy="9683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72" name="Rectangle 72"/>
              <p:cNvSpPr>
                <a:spLocks noChangeArrowheads="1"/>
              </p:cNvSpPr>
              <p:nvPr/>
            </p:nvSpPr>
            <p:spPr bwMode="auto">
              <a:xfrm>
                <a:off x="7061200" y="5868988"/>
                <a:ext cx="35586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0.9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73" name="Line 73"/>
              <p:cNvSpPr>
                <a:spLocks noChangeShapeType="1"/>
              </p:cNvSpPr>
              <p:nvPr/>
            </p:nvSpPr>
            <p:spPr bwMode="auto">
              <a:xfrm>
                <a:off x="7446963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74" name="Line 74"/>
              <p:cNvSpPr>
                <a:spLocks noChangeShapeType="1"/>
              </p:cNvSpPr>
              <p:nvPr/>
            </p:nvSpPr>
            <p:spPr bwMode="auto">
              <a:xfrm>
                <a:off x="7600950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75" name="Line 75"/>
              <p:cNvSpPr>
                <a:spLocks noChangeShapeType="1"/>
              </p:cNvSpPr>
              <p:nvPr/>
            </p:nvSpPr>
            <p:spPr bwMode="auto">
              <a:xfrm>
                <a:off x="7754938" y="5745163"/>
                <a:ext cx="0" cy="49213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76" name="Line 76"/>
              <p:cNvSpPr>
                <a:spLocks noChangeShapeType="1"/>
              </p:cNvSpPr>
              <p:nvPr/>
            </p:nvSpPr>
            <p:spPr bwMode="auto">
              <a:xfrm>
                <a:off x="7908925" y="5745163"/>
                <a:ext cx="0" cy="96838"/>
              </a:xfrm>
              <a:prstGeom prst="line">
                <a:avLst/>
              </a:prstGeom>
              <a:noFill/>
              <a:ln w="317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77" name="Rectangle 77"/>
              <p:cNvSpPr>
                <a:spLocks noChangeArrowheads="1"/>
              </p:cNvSpPr>
              <p:nvPr/>
            </p:nvSpPr>
            <p:spPr bwMode="auto">
              <a:xfrm>
                <a:off x="7675563" y="5868988"/>
                <a:ext cx="355861" cy="3077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sz="200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1.0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79" name="Freeform 80"/>
              <p:cNvSpPr>
                <a:spLocks/>
              </p:cNvSpPr>
              <p:nvPr/>
            </p:nvSpPr>
            <p:spPr bwMode="auto">
              <a:xfrm>
                <a:off x="7785100" y="5738813"/>
                <a:ext cx="123825" cy="6350"/>
              </a:xfrm>
              <a:custGeom>
                <a:avLst/>
                <a:gdLst>
                  <a:gd name="T0" fmla="*/ 0 w 156"/>
                  <a:gd name="T1" fmla="*/ 0 h 8"/>
                  <a:gd name="T2" fmla="*/ 61913 w 156"/>
                  <a:gd name="T3" fmla="*/ 5556 h 8"/>
                  <a:gd name="T4" fmla="*/ 123825 w 156"/>
                  <a:gd name="T5" fmla="*/ 6350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6" h="8">
                    <a:moveTo>
                      <a:pt x="0" y="0"/>
                    </a:moveTo>
                    <a:lnTo>
                      <a:pt x="78" y="7"/>
                    </a:lnTo>
                    <a:lnTo>
                      <a:pt x="156" y="8"/>
                    </a:lnTo>
                  </a:path>
                </a:pathLst>
              </a:custGeom>
              <a:solidFill>
                <a:schemeClr val="tx1"/>
              </a:solidFill>
              <a:ln w="31750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80" name="Line 81"/>
              <p:cNvSpPr>
                <a:spLocks noChangeShapeType="1"/>
              </p:cNvSpPr>
              <p:nvPr/>
            </p:nvSpPr>
            <p:spPr bwMode="auto">
              <a:xfrm>
                <a:off x="1698625" y="5689600"/>
                <a:ext cx="107950" cy="109538"/>
              </a:xfrm>
              <a:prstGeom prst="line">
                <a:avLst/>
              </a:prstGeom>
              <a:noFill/>
              <a:ln w="9525">
                <a:solidFill>
                  <a:srgbClr val="8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81" name="Line 82"/>
              <p:cNvSpPr>
                <a:spLocks noChangeShapeType="1"/>
              </p:cNvSpPr>
              <p:nvPr/>
            </p:nvSpPr>
            <p:spPr bwMode="auto">
              <a:xfrm flipH="1">
                <a:off x="1698625" y="5689600"/>
                <a:ext cx="107950" cy="109538"/>
              </a:xfrm>
              <a:prstGeom prst="line">
                <a:avLst/>
              </a:prstGeom>
              <a:noFill/>
              <a:ln w="9525">
                <a:solidFill>
                  <a:srgbClr val="8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82" name="Line 150"/>
              <p:cNvSpPr>
                <a:spLocks noChangeShapeType="1"/>
              </p:cNvSpPr>
              <p:nvPr/>
            </p:nvSpPr>
            <p:spPr bwMode="auto">
              <a:xfrm>
                <a:off x="7847013" y="5743575"/>
                <a:ext cx="61913" cy="1588"/>
              </a:xfrm>
              <a:prstGeom prst="line">
                <a:avLst/>
              </a:prstGeom>
              <a:noFill/>
              <a:ln w="9525">
                <a:solidFill>
                  <a:srgbClr val="8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83" name="Oval 151"/>
              <p:cNvSpPr>
                <a:spLocks noChangeArrowheads="1"/>
              </p:cNvSpPr>
              <p:nvPr/>
            </p:nvSpPr>
            <p:spPr bwMode="auto">
              <a:xfrm>
                <a:off x="1676400" y="5668963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84" name="Oval 152"/>
              <p:cNvSpPr>
                <a:spLocks noChangeArrowheads="1"/>
              </p:cNvSpPr>
              <p:nvPr/>
            </p:nvSpPr>
            <p:spPr bwMode="auto">
              <a:xfrm>
                <a:off x="1922463" y="4383088"/>
                <a:ext cx="153988" cy="155575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85" name="Oval 153"/>
              <p:cNvSpPr>
                <a:spLocks noChangeArrowheads="1"/>
              </p:cNvSpPr>
              <p:nvPr/>
            </p:nvSpPr>
            <p:spPr bwMode="auto">
              <a:xfrm>
                <a:off x="2168525" y="3408363"/>
                <a:ext cx="153988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86" name="Oval 154"/>
              <p:cNvSpPr>
                <a:spLocks noChangeArrowheads="1"/>
              </p:cNvSpPr>
              <p:nvPr/>
            </p:nvSpPr>
            <p:spPr bwMode="auto">
              <a:xfrm>
                <a:off x="2414588" y="2700338"/>
                <a:ext cx="153988" cy="153988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87" name="Oval 155"/>
              <p:cNvSpPr>
                <a:spLocks noChangeArrowheads="1"/>
              </p:cNvSpPr>
              <p:nvPr/>
            </p:nvSpPr>
            <p:spPr bwMode="auto">
              <a:xfrm>
                <a:off x="2662238" y="2227263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88" name="Oval 156"/>
              <p:cNvSpPr>
                <a:spLocks noChangeArrowheads="1"/>
              </p:cNvSpPr>
              <p:nvPr/>
            </p:nvSpPr>
            <p:spPr bwMode="auto">
              <a:xfrm>
                <a:off x="2908300" y="1952625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89" name="Oval 157"/>
              <p:cNvSpPr>
                <a:spLocks noChangeArrowheads="1"/>
              </p:cNvSpPr>
              <p:nvPr/>
            </p:nvSpPr>
            <p:spPr bwMode="auto">
              <a:xfrm>
                <a:off x="3154363" y="1844675"/>
                <a:ext cx="153988" cy="153988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90" name="Oval 158"/>
              <p:cNvSpPr>
                <a:spLocks noChangeArrowheads="1"/>
              </p:cNvSpPr>
              <p:nvPr/>
            </p:nvSpPr>
            <p:spPr bwMode="auto">
              <a:xfrm>
                <a:off x="3400425" y="1876425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91" name="Oval 159"/>
              <p:cNvSpPr>
                <a:spLocks noChangeArrowheads="1"/>
              </p:cNvSpPr>
              <p:nvPr/>
            </p:nvSpPr>
            <p:spPr bwMode="auto">
              <a:xfrm>
                <a:off x="3646488" y="2016125"/>
                <a:ext cx="153988" cy="153988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92" name="Oval 160"/>
              <p:cNvSpPr>
                <a:spLocks noChangeArrowheads="1"/>
              </p:cNvSpPr>
              <p:nvPr/>
            </p:nvSpPr>
            <p:spPr bwMode="auto">
              <a:xfrm>
                <a:off x="3892550" y="2243138"/>
                <a:ext cx="153988" cy="153988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93" name="Oval 161"/>
              <p:cNvSpPr>
                <a:spLocks noChangeArrowheads="1"/>
              </p:cNvSpPr>
              <p:nvPr/>
            </p:nvSpPr>
            <p:spPr bwMode="auto">
              <a:xfrm>
                <a:off x="4138613" y="2533650"/>
                <a:ext cx="153988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94" name="Oval 162"/>
              <p:cNvSpPr>
                <a:spLocks noChangeArrowheads="1"/>
              </p:cNvSpPr>
              <p:nvPr/>
            </p:nvSpPr>
            <p:spPr bwMode="auto">
              <a:xfrm>
                <a:off x="4384675" y="2865438"/>
                <a:ext cx="153988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95" name="Oval 163"/>
              <p:cNvSpPr>
                <a:spLocks noChangeArrowheads="1"/>
              </p:cNvSpPr>
              <p:nvPr/>
            </p:nvSpPr>
            <p:spPr bwMode="auto">
              <a:xfrm>
                <a:off x="4630738" y="3219450"/>
                <a:ext cx="153988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96" name="Oval 164"/>
              <p:cNvSpPr>
                <a:spLocks noChangeArrowheads="1"/>
              </p:cNvSpPr>
              <p:nvPr/>
            </p:nvSpPr>
            <p:spPr bwMode="auto">
              <a:xfrm>
                <a:off x="4878388" y="3581400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97" name="Oval 165"/>
              <p:cNvSpPr>
                <a:spLocks noChangeArrowheads="1"/>
              </p:cNvSpPr>
              <p:nvPr/>
            </p:nvSpPr>
            <p:spPr bwMode="auto">
              <a:xfrm>
                <a:off x="5124450" y="3937000"/>
                <a:ext cx="152400" cy="153988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98" name="Oval 166"/>
              <p:cNvSpPr>
                <a:spLocks noChangeArrowheads="1"/>
              </p:cNvSpPr>
              <p:nvPr/>
            </p:nvSpPr>
            <p:spPr bwMode="auto">
              <a:xfrm>
                <a:off x="5370513" y="4275138"/>
                <a:ext cx="153988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99" name="Oval 167"/>
              <p:cNvSpPr>
                <a:spLocks noChangeArrowheads="1"/>
              </p:cNvSpPr>
              <p:nvPr/>
            </p:nvSpPr>
            <p:spPr bwMode="auto">
              <a:xfrm>
                <a:off x="5616575" y="4584700"/>
                <a:ext cx="152400" cy="153988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100" name="Oval 168"/>
              <p:cNvSpPr>
                <a:spLocks noChangeArrowheads="1"/>
              </p:cNvSpPr>
              <p:nvPr/>
            </p:nvSpPr>
            <p:spPr bwMode="auto">
              <a:xfrm>
                <a:off x="5862638" y="4859338"/>
                <a:ext cx="153988" cy="153988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101" name="Oval 169"/>
              <p:cNvSpPr>
                <a:spLocks noChangeArrowheads="1"/>
              </p:cNvSpPr>
              <p:nvPr/>
            </p:nvSpPr>
            <p:spPr bwMode="auto">
              <a:xfrm>
                <a:off x="6108700" y="5095875"/>
                <a:ext cx="153988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102" name="Oval 170"/>
              <p:cNvSpPr>
                <a:spLocks noChangeArrowheads="1"/>
              </p:cNvSpPr>
              <p:nvPr/>
            </p:nvSpPr>
            <p:spPr bwMode="auto">
              <a:xfrm>
                <a:off x="6354763" y="5287963"/>
                <a:ext cx="153988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103" name="Oval 171"/>
              <p:cNvSpPr>
                <a:spLocks noChangeArrowheads="1"/>
              </p:cNvSpPr>
              <p:nvPr/>
            </p:nvSpPr>
            <p:spPr bwMode="auto">
              <a:xfrm>
                <a:off x="6602413" y="5437188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104" name="Oval 172"/>
              <p:cNvSpPr>
                <a:spLocks noChangeArrowheads="1"/>
              </p:cNvSpPr>
              <p:nvPr/>
            </p:nvSpPr>
            <p:spPr bwMode="auto">
              <a:xfrm>
                <a:off x="6848475" y="5543550"/>
                <a:ext cx="152400" cy="153988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105" name="Oval 173"/>
              <p:cNvSpPr>
                <a:spLocks noChangeArrowheads="1"/>
              </p:cNvSpPr>
              <p:nvPr/>
            </p:nvSpPr>
            <p:spPr bwMode="auto">
              <a:xfrm>
                <a:off x="7094538" y="5614988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106" name="Oval 174"/>
              <p:cNvSpPr>
                <a:spLocks noChangeArrowheads="1"/>
              </p:cNvSpPr>
              <p:nvPr/>
            </p:nvSpPr>
            <p:spPr bwMode="auto">
              <a:xfrm>
                <a:off x="7340600" y="5651500"/>
                <a:ext cx="152400" cy="153988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107" name="Oval 175"/>
              <p:cNvSpPr>
                <a:spLocks noChangeArrowheads="1"/>
              </p:cNvSpPr>
              <p:nvPr/>
            </p:nvSpPr>
            <p:spPr bwMode="auto">
              <a:xfrm>
                <a:off x="7586663" y="5665788"/>
                <a:ext cx="153988" cy="153988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108" name="Freeform 176"/>
              <p:cNvSpPr>
                <a:spLocks/>
              </p:cNvSpPr>
              <p:nvPr/>
            </p:nvSpPr>
            <p:spPr bwMode="auto">
              <a:xfrm>
                <a:off x="1752600" y="1916113"/>
                <a:ext cx="6094413" cy="3829050"/>
              </a:xfrm>
              <a:custGeom>
                <a:avLst/>
                <a:gdLst>
                  <a:gd name="T0" fmla="*/ 60325 w 7678"/>
                  <a:gd name="T1" fmla="*/ 3477273 h 4822"/>
                  <a:gd name="T2" fmla="*/ 183356 w 7678"/>
                  <a:gd name="T3" fmla="*/ 2834863 h 4822"/>
                  <a:gd name="T4" fmla="*/ 307181 w 7678"/>
                  <a:gd name="T5" fmla="*/ 2272655 h 4822"/>
                  <a:gd name="T6" fmla="*/ 430213 w 7678"/>
                  <a:gd name="T7" fmla="*/ 1785090 h 4822"/>
                  <a:gd name="T8" fmla="*/ 553244 w 7678"/>
                  <a:gd name="T9" fmla="*/ 1367404 h 4822"/>
                  <a:gd name="T10" fmla="*/ 677069 w 7678"/>
                  <a:gd name="T11" fmla="*/ 1014039 h 4822"/>
                  <a:gd name="T12" fmla="*/ 800100 w 7678"/>
                  <a:gd name="T13" fmla="*/ 721818 h 4822"/>
                  <a:gd name="T14" fmla="*/ 922338 w 7678"/>
                  <a:gd name="T15" fmla="*/ 485182 h 4822"/>
                  <a:gd name="T16" fmla="*/ 1045369 w 7678"/>
                  <a:gd name="T17" fmla="*/ 300162 h 4822"/>
                  <a:gd name="T18" fmla="*/ 1169194 w 7678"/>
                  <a:gd name="T19" fmla="*/ 163580 h 4822"/>
                  <a:gd name="T20" fmla="*/ 1292225 w 7678"/>
                  <a:gd name="T21" fmla="*/ 70673 h 4822"/>
                  <a:gd name="T22" fmla="*/ 1415256 w 7678"/>
                  <a:gd name="T23" fmla="*/ 17470 h 4822"/>
                  <a:gd name="T24" fmla="*/ 1539081 w 7678"/>
                  <a:gd name="T25" fmla="*/ 0 h 4822"/>
                  <a:gd name="T26" fmla="*/ 1662113 w 7678"/>
                  <a:gd name="T27" fmla="*/ 16676 h 4822"/>
                  <a:gd name="T28" fmla="*/ 1784350 w 7678"/>
                  <a:gd name="T29" fmla="*/ 60350 h 4822"/>
                  <a:gd name="T30" fmla="*/ 1907381 w 7678"/>
                  <a:gd name="T31" fmla="*/ 131817 h 4822"/>
                  <a:gd name="T32" fmla="*/ 2031206 w 7678"/>
                  <a:gd name="T33" fmla="*/ 226313 h 4822"/>
                  <a:gd name="T34" fmla="*/ 2154238 w 7678"/>
                  <a:gd name="T35" fmla="*/ 339072 h 4822"/>
                  <a:gd name="T36" fmla="*/ 2277269 w 7678"/>
                  <a:gd name="T37" fmla="*/ 470889 h 4822"/>
                  <a:gd name="T38" fmla="*/ 2399506 w 7678"/>
                  <a:gd name="T39" fmla="*/ 615411 h 4822"/>
                  <a:gd name="T40" fmla="*/ 2523331 w 7678"/>
                  <a:gd name="T41" fmla="*/ 772639 h 4822"/>
                  <a:gd name="T42" fmla="*/ 2646363 w 7678"/>
                  <a:gd name="T43" fmla="*/ 938602 h 4822"/>
                  <a:gd name="T44" fmla="*/ 2769394 w 7678"/>
                  <a:gd name="T45" fmla="*/ 1111711 h 4822"/>
                  <a:gd name="T46" fmla="*/ 2893219 w 7678"/>
                  <a:gd name="T47" fmla="*/ 1288791 h 4822"/>
                  <a:gd name="T48" fmla="*/ 3016250 w 7678"/>
                  <a:gd name="T49" fmla="*/ 1469841 h 4822"/>
                  <a:gd name="T50" fmla="*/ 3138488 w 7678"/>
                  <a:gd name="T51" fmla="*/ 1650891 h 4822"/>
                  <a:gd name="T52" fmla="*/ 3261519 w 7678"/>
                  <a:gd name="T53" fmla="*/ 1831941 h 4822"/>
                  <a:gd name="T54" fmla="*/ 3385344 w 7678"/>
                  <a:gd name="T55" fmla="*/ 2009815 h 4822"/>
                  <a:gd name="T56" fmla="*/ 3508375 w 7678"/>
                  <a:gd name="T57" fmla="*/ 2184512 h 4822"/>
                  <a:gd name="T58" fmla="*/ 3631407 w 7678"/>
                  <a:gd name="T59" fmla="*/ 2352857 h 4822"/>
                  <a:gd name="T60" fmla="*/ 3755232 w 7678"/>
                  <a:gd name="T61" fmla="*/ 2516437 h 4822"/>
                  <a:gd name="T62" fmla="*/ 3878263 w 7678"/>
                  <a:gd name="T63" fmla="*/ 2670488 h 4822"/>
                  <a:gd name="T64" fmla="*/ 4000500 w 7678"/>
                  <a:gd name="T65" fmla="*/ 2817393 h 4822"/>
                  <a:gd name="T66" fmla="*/ 4123532 w 7678"/>
                  <a:gd name="T67" fmla="*/ 2955563 h 4822"/>
                  <a:gd name="T68" fmla="*/ 4247357 w 7678"/>
                  <a:gd name="T69" fmla="*/ 3083410 h 4822"/>
                  <a:gd name="T70" fmla="*/ 4370388 w 7678"/>
                  <a:gd name="T71" fmla="*/ 3200933 h 4822"/>
                  <a:gd name="T72" fmla="*/ 4493419 w 7678"/>
                  <a:gd name="T73" fmla="*/ 3307340 h 4822"/>
                  <a:gd name="T74" fmla="*/ 4617244 w 7678"/>
                  <a:gd name="T75" fmla="*/ 3403424 h 4822"/>
                  <a:gd name="T76" fmla="*/ 4740275 w 7678"/>
                  <a:gd name="T77" fmla="*/ 3489978 h 4822"/>
                  <a:gd name="T78" fmla="*/ 4862513 w 7678"/>
                  <a:gd name="T79" fmla="*/ 3564622 h 4822"/>
                  <a:gd name="T80" fmla="*/ 4985544 w 7678"/>
                  <a:gd name="T81" fmla="*/ 3628148 h 4822"/>
                  <a:gd name="T82" fmla="*/ 5109369 w 7678"/>
                  <a:gd name="T83" fmla="*/ 3681351 h 4822"/>
                  <a:gd name="T84" fmla="*/ 5232400 w 7678"/>
                  <a:gd name="T85" fmla="*/ 3725820 h 4822"/>
                  <a:gd name="T86" fmla="*/ 5355432 w 7678"/>
                  <a:gd name="T87" fmla="*/ 3759965 h 4822"/>
                  <a:gd name="T88" fmla="*/ 5477669 w 7678"/>
                  <a:gd name="T89" fmla="*/ 3786170 h 4822"/>
                  <a:gd name="T90" fmla="*/ 5601494 w 7678"/>
                  <a:gd name="T91" fmla="*/ 3805228 h 4822"/>
                  <a:gd name="T92" fmla="*/ 5724525 w 7678"/>
                  <a:gd name="T93" fmla="*/ 3817933 h 4822"/>
                  <a:gd name="T94" fmla="*/ 5847557 w 7678"/>
                  <a:gd name="T95" fmla="*/ 3825080 h 4822"/>
                  <a:gd name="T96" fmla="*/ 5971382 w 7678"/>
                  <a:gd name="T97" fmla="*/ 3829050 h 4822"/>
                  <a:gd name="T98" fmla="*/ 6094413 w 7678"/>
                  <a:gd name="T99" fmla="*/ 3829050 h 482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7678" h="4822">
                    <a:moveTo>
                      <a:pt x="0" y="4822"/>
                    </a:moveTo>
                    <a:lnTo>
                      <a:pt x="76" y="4379"/>
                    </a:lnTo>
                    <a:lnTo>
                      <a:pt x="155" y="3963"/>
                    </a:lnTo>
                    <a:lnTo>
                      <a:pt x="231" y="3570"/>
                    </a:lnTo>
                    <a:lnTo>
                      <a:pt x="309" y="3205"/>
                    </a:lnTo>
                    <a:lnTo>
                      <a:pt x="387" y="2862"/>
                    </a:lnTo>
                    <a:lnTo>
                      <a:pt x="464" y="2543"/>
                    </a:lnTo>
                    <a:lnTo>
                      <a:pt x="542" y="2248"/>
                    </a:lnTo>
                    <a:lnTo>
                      <a:pt x="620" y="1974"/>
                    </a:lnTo>
                    <a:lnTo>
                      <a:pt x="697" y="1722"/>
                    </a:lnTo>
                    <a:lnTo>
                      <a:pt x="775" y="1489"/>
                    </a:lnTo>
                    <a:lnTo>
                      <a:pt x="853" y="1277"/>
                    </a:lnTo>
                    <a:lnTo>
                      <a:pt x="930" y="1084"/>
                    </a:lnTo>
                    <a:lnTo>
                      <a:pt x="1008" y="909"/>
                    </a:lnTo>
                    <a:lnTo>
                      <a:pt x="1084" y="751"/>
                    </a:lnTo>
                    <a:lnTo>
                      <a:pt x="1162" y="611"/>
                    </a:lnTo>
                    <a:lnTo>
                      <a:pt x="1240" y="486"/>
                    </a:lnTo>
                    <a:lnTo>
                      <a:pt x="1317" y="378"/>
                    </a:lnTo>
                    <a:lnTo>
                      <a:pt x="1395" y="285"/>
                    </a:lnTo>
                    <a:lnTo>
                      <a:pt x="1473" y="206"/>
                    </a:lnTo>
                    <a:lnTo>
                      <a:pt x="1550" y="140"/>
                    </a:lnTo>
                    <a:lnTo>
                      <a:pt x="1628" y="89"/>
                    </a:lnTo>
                    <a:lnTo>
                      <a:pt x="1706" y="49"/>
                    </a:lnTo>
                    <a:lnTo>
                      <a:pt x="1783" y="22"/>
                    </a:lnTo>
                    <a:lnTo>
                      <a:pt x="1861" y="6"/>
                    </a:lnTo>
                    <a:lnTo>
                      <a:pt x="1939" y="0"/>
                    </a:lnTo>
                    <a:lnTo>
                      <a:pt x="2015" y="5"/>
                    </a:lnTo>
                    <a:lnTo>
                      <a:pt x="2094" y="21"/>
                    </a:lnTo>
                    <a:lnTo>
                      <a:pt x="2170" y="45"/>
                    </a:lnTo>
                    <a:lnTo>
                      <a:pt x="2248" y="76"/>
                    </a:lnTo>
                    <a:lnTo>
                      <a:pt x="2326" y="118"/>
                    </a:lnTo>
                    <a:lnTo>
                      <a:pt x="2403" y="166"/>
                    </a:lnTo>
                    <a:lnTo>
                      <a:pt x="2481" y="222"/>
                    </a:lnTo>
                    <a:lnTo>
                      <a:pt x="2559" y="285"/>
                    </a:lnTo>
                    <a:lnTo>
                      <a:pt x="2636" y="354"/>
                    </a:lnTo>
                    <a:lnTo>
                      <a:pt x="2714" y="427"/>
                    </a:lnTo>
                    <a:lnTo>
                      <a:pt x="2792" y="507"/>
                    </a:lnTo>
                    <a:lnTo>
                      <a:pt x="2869" y="593"/>
                    </a:lnTo>
                    <a:lnTo>
                      <a:pt x="2947" y="682"/>
                    </a:lnTo>
                    <a:lnTo>
                      <a:pt x="3023" y="775"/>
                    </a:lnTo>
                    <a:lnTo>
                      <a:pt x="3101" y="872"/>
                    </a:lnTo>
                    <a:lnTo>
                      <a:pt x="3179" y="973"/>
                    </a:lnTo>
                    <a:lnTo>
                      <a:pt x="3256" y="1076"/>
                    </a:lnTo>
                    <a:lnTo>
                      <a:pt x="3334" y="1182"/>
                    </a:lnTo>
                    <a:lnTo>
                      <a:pt x="3412" y="1290"/>
                    </a:lnTo>
                    <a:lnTo>
                      <a:pt x="3489" y="1400"/>
                    </a:lnTo>
                    <a:lnTo>
                      <a:pt x="3567" y="1510"/>
                    </a:lnTo>
                    <a:lnTo>
                      <a:pt x="3645" y="1623"/>
                    </a:lnTo>
                    <a:lnTo>
                      <a:pt x="3722" y="1737"/>
                    </a:lnTo>
                    <a:lnTo>
                      <a:pt x="3800" y="1851"/>
                    </a:lnTo>
                    <a:lnTo>
                      <a:pt x="3878" y="1965"/>
                    </a:lnTo>
                    <a:lnTo>
                      <a:pt x="3954" y="2079"/>
                    </a:lnTo>
                    <a:lnTo>
                      <a:pt x="4033" y="2193"/>
                    </a:lnTo>
                    <a:lnTo>
                      <a:pt x="4109" y="2307"/>
                    </a:lnTo>
                    <a:lnTo>
                      <a:pt x="4187" y="2419"/>
                    </a:lnTo>
                    <a:lnTo>
                      <a:pt x="4265" y="2531"/>
                    </a:lnTo>
                    <a:lnTo>
                      <a:pt x="4342" y="2642"/>
                    </a:lnTo>
                    <a:lnTo>
                      <a:pt x="4420" y="2751"/>
                    </a:lnTo>
                    <a:lnTo>
                      <a:pt x="4498" y="2858"/>
                    </a:lnTo>
                    <a:lnTo>
                      <a:pt x="4575" y="2963"/>
                    </a:lnTo>
                    <a:lnTo>
                      <a:pt x="4653" y="3067"/>
                    </a:lnTo>
                    <a:lnTo>
                      <a:pt x="4731" y="3169"/>
                    </a:lnTo>
                    <a:lnTo>
                      <a:pt x="4808" y="3267"/>
                    </a:lnTo>
                    <a:lnTo>
                      <a:pt x="4886" y="3363"/>
                    </a:lnTo>
                    <a:lnTo>
                      <a:pt x="4962" y="3457"/>
                    </a:lnTo>
                    <a:lnTo>
                      <a:pt x="5040" y="3548"/>
                    </a:lnTo>
                    <a:lnTo>
                      <a:pt x="5118" y="3637"/>
                    </a:lnTo>
                    <a:lnTo>
                      <a:pt x="5195" y="3722"/>
                    </a:lnTo>
                    <a:lnTo>
                      <a:pt x="5273" y="3803"/>
                    </a:lnTo>
                    <a:lnTo>
                      <a:pt x="5351" y="3883"/>
                    </a:lnTo>
                    <a:lnTo>
                      <a:pt x="5428" y="3958"/>
                    </a:lnTo>
                    <a:lnTo>
                      <a:pt x="5506" y="4031"/>
                    </a:lnTo>
                    <a:lnTo>
                      <a:pt x="5584" y="4100"/>
                    </a:lnTo>
                    <a:lnTo>
                      <a:pt x="5661" y="4165"/>
                    </a:lnTo>
                    <a:lnTo>
                      <a:pt x="5739" y="4227"/>
                    </a:lnTo>
                    <a:lnTo>
                      <a:pt x="5817" y="4286"/>
                    </a:lnTo>
                    <a:lnTo>
                      <a:pt x="5893" y="4342"/>
                    </a:lnTo>
                    <a:lnTo>
                      <a:pt x="5972" y="4395"/>
                    </a:lnTo>
                    <a:lnTo>
                      <a:pt x="6048" y="4443"/>
                    </a:lnTo>
                    <a:lnTo>
                      <a:pt x="6126" y="4489"/>
                    </a:lnTo>
                    <a:lnTo>
                      <a:pt x="6204" y="4530"/>
                    </a:lnTo>
                    <a:lnTo>
                      <a:pt x="6281" y="4569"/>
                    </a:lnTo>
                    <a:lnTo>
                      <a:pt x="6359" y="4604"/>
                    </a:lnTo>
                    <a:lnTo>
                      <a:pt x="6437" y="4636"/>
                    </a:lnTo>
                    <a:lnTo>
                      <a:pt x="6514" y="4666"/>
                    </a:lnTo>
                    <a:lnTo>
                      <a:pt x="6592" y="4692"/>
                    </a:lnTo>
                    <a:lnTo>
                      <a:pt x="6670" y="4715"/>
                    </a:lnTo>
                    <a:lnTo>
                      <a:pt x="6747" y="4735"/>
                    </a:lnTo>
                    <a:lnTo>
                      <a:pt x="6825" y="4754"/>
                    </a:lnTo>
                    <a:lnTo>
                      <a:pt x="6901" y="4768"/>
                    </a:lnTo>
                    <a:lnTo>
                      <a:pt x="6979" y="4781"/>
                    </a:lnTo>
                    <a:lnTo>
                      <a:pt x="7057" y="4792"/>
                    </a:lnTo>
                    <a:lnTo>
                      <a:pt x="7134" y="4802"/>
                    </a:lnTo>
                    <a:lnTo>
                      <a:pt x="7212" y="4808"/>
                    </a:lnTo>
                    <a:lnTo>
                      <a:pt x="7290" y="4813"/>
                    </a:lnTo>
                    <a:lnTo>
                      <a:pt x="7367" y="4817"/>
                    </a:lnTo>
                    <a:lnTo>
                      <a:pt x="7445" y="4821"/>
                    </a:lnTo>
                    <a:lnTo>
                      <a:pt x="7523" y="4822"/>
                    </a:lnTo>
                    <a:lnTo>
                      <a:pt x="7600" y="4822"/>
                    </a:lnTo>
                    <a:lnTo>
                      <a:pt x="7678" y="4822"/>
                    </a:lnTo>
                  </a:path>
                </a:pathLst>
              </a:custGeom>
              <a:noFill/>
              <a:ln w="28575">
                <a:solidFill>
                  <a:srgbClr val="000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09" name="Oval 177"/>
              <p:cNvSpPr>
                <a:spLocks noChangeArrowheads="1"/>
              </p:cNvSpPr>
              <p:nvPr/>
            </p:nvSpPr>
            <p:spPr bwMode="auto">
              <a:xfrm>
                <a:off x="7832725" y="5668963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 w="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GB" altLang="en-US" dirty="0"/>
              </a:p>
            </p:txBody>
          </p:sp>
          <p:sp>
            <p:nvSpPr>
              <p:cNvPr id="110" name="Line 178"/>
              <p:cNvSpPr>
                <a:spLocks noChangeShapeType="1"/>
              </p:cNvSpPr>
              <p:nvPr/>
            </p:nvSpPr>
            <p:spPr bwMode="auto">
              <a:xfrm>
                <a:off x="7847013" y="5745163"/>
                <a:ext cx="61913" cy="0"/>
              </a:xfrm>
              <a:prstGeom prst="line">
                <a:avLst/>
              </a:prstGeom>
              <a:noFill/>
              <a:ln w="9525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11" name="Rechteck 1"/>
              <p:cNvSpPr/>
              <p:nvPr/>
            </p:nvSpPr>
            <p:spPr>
              <a:xfrm>
                <a:off x="179512" y="980728"/>
                <a:ext cx="1368404" cy="49691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112" name="Rechteck 3"/>
              <p:cNvSpPr/>
              <p:nvPr/>
            </p:nvSpPr>
            <p:spPr>
              <a:xfrm>
                <a:off x="3419549" y="6165827"/>
                <a:ext cx="3455934" cy="35879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/>
              </a:p>
            </p:txBody>
          </p:sp>
          <p:sp>
            <p:nvSpPr>
              <p:cNvPr id="78" name="Rectangle 78"/>
              <p:cNvSpPr>
                <a:spLocks noChangeArrowheads="1"/>
              </p:cNvSpPr>
              <p:nvPr/>
            </p:nvSpPr>
            <p:spPr bwMode="auto">
              <a:xfrm>
                <a:off x="2786062" y="6130925"/>
                <a:ext cx="4089419" cy="3693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GB" alt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p(A1)</a:t>
                </a:r>
                <a:endParaRPr lang="en-GB" altLang="en-US" sz="1800" dirty="0">
                  <a:latin typeface="Arial" charset="0"/>
                  <a:cs typeface="Arial" charset="0"/>
                </a:endParaRPr>
              </a:p>
            </p:txBody>
          </p:sp>
        </p:grpSp>
        <p:cxnSp>
          <p:nvCxnSpPr>
            <p:cNvPr id="113" name="Straight Arrow Connector 112"/>
            <p:cNvCxnSpPr/>
            <p:nvPr/>
          </p:nvCxnSpPr>
          <p:spPr>
            <a:xfrm>
              <a:off x="3275936" y="1934818"/>
              <a:ext cx="13252" cy="3790121"/>
            </a:xfrm>
            <a:prstGeom prst="straightConnector1">
              <a:avLst/>
            </a:prstGeom>
            <a:ln w="12700">
              <a:solidFill>
                <a:srgbClr val="660066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ectangle 120"/>
            <p:cNvSpPr/>
            <p:nvPr/>
          </p:nvSpPr>
          <p:spPr>
            <a:xfrm>
              <a:off x="1042458" y="1754487"/>
              <a:ext cx="101822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GB" altLang="en-US" dirty="0">
                  <a:solidFill>
                    <a:srgbClr val="660066"/>
                  </a:solidFill>
                  <a:latin typeface="Arial" charset="0"/>
                  <a:cs typeface="Arial" charset="0"/>
                </a:rPr>
                <a:t>0.84375</a:t>
              </a:r>
              <a:endParaRPr lang="en-GB" dirty="0">
                <a:solidFill>
                  <a:srgbClr val="660066"/>
                </a:solidFill>
              </a:endParaRPr>
            </a:p>
          </p:txBody>
        </p:sp>
        <p:cxnSp>
          <p:nvCxnSpPr>
            <p:cNvPr id="117" name="Straight Arrow Connector 116"/>
            <p:cNvCxnSpPr/>
            <p:nvPr/>
          </p:nvCxnSpPr>
          <p:spPr>
            <a:xfrm flipH="1">
              <a:off x="1752207" y="1916402"/>
              <a:ext cx="1525906" cy="12905"/>
            </a:xfrm>
            <a:prstGeom prst="straightConnector1">
              <a:avLst/>
            </a:prstGeom>
            <a:ln w="12700">
              <a:solidFill>
                <a:srgbClr val="660066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3" name="Straight Arrow Connector 122"/>
          <p:cNvCxnSpPr>
            <a:stCxn id="111" idx="0"/>
            <a:endCxn id="111" idx="2"/>
          </p:cNvCxnSpPr>
          <p:nvPr/>
        </p:nvCxnSpPr>
        <p:spPr>
          <a:xfrm>
            <a:off x="186268" y="968375"/>
            <a:ext cx="0" cy="4968875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/>
          <p:cNvSpPr txBox="1"/>
          <p:nvPr/>
        </p:nvSpPr>
        <p:spPr>
          <a:xfrm>
            <a:off x="3845399" y="1055240"/>
            <a:ext cx="8268095" cy="175432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Imagine 100 loci that jointly control the genetic variation of the trait, all with p=0.25, and all with same impact on trait value: a=1 and d=1. 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population shall be in HWE. Can we then say that (at trait level)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dirty="0">
                <a:latin typeface="Arial" charset="0"/>
                <a:cs typeface="Times New Roman" pitchFamily="18" charset="0"/>
              </a:rPr>
              <a:t>σ²</a:t>
            </a:r>
            <a:r>
              <a:rPr lang="en-GB" altLang="en-US" baseline="-25000" dirty="0">
                <a:latin typeface="Arial" charset="0"/>
                <a:cs typeface="Times New Roman" pitchFamily="18" charset="0"/>
              </a:rPr>
              <a:t>A(loci 1-100)</a:t>
            </a:r>
            <a:r>
              <a:rPr lang="en-GB" altLang="en-US" dirty="0">
                <a:latin typeface="Arial" charset="0"/>
                <a:cs typeface="Times New Roman" pitchFamily="18" charset="0"/>
              </a:rPr>
              <a:t> = 100 ∙ (</a:t>
            </a:r>
            <a:r>
              <a:rPr lang="en-GB" altLang="en-US" dirty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2pq[a-(p-q)d]²</a:t>
            </a:r>
            <a:r>
              <a:rPr lang="en-GB" altLang="en-US" dirty="0">
                <a:latin typeface="Arial" charset="0"/>
                <a:cs typeface="Times New Roman" pitchFamily="18" charset="0"/>
              </a:rPr>
              <a:t>) = 100 ∙ (</a:t>
            </a:r>
            <a:r>
              <a:rPr lang="en-GB" altLang="en-US" dirty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2</a:t>
            </a:r>
            <a:r>
              <a:rPr lang="en-GB" altLang="en-US" dirty="0">
                <a:latin typeface="Arial" charset="0"/>
                <a:cs typeface="Times New Roman" pitchFamily="18" charset="0"/>
              </a:rPr>
              <a:t>∙</a:t>
            </a:r>
            <a:r>
              <a:rPr lang="en-GB" altLang="en-US" dirty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0.25</a:t>
            </a:r>
            <a:r>
              <a:rPr lang="en-GB" altLang="en-US" dirty="0">
                <a:latin typeface="Arial" charset="0"/>
                <a:cs typeface="Times New Roman" pitchFamily="18" charset="0"/>
              </a:rPr>
              <a:t>∙0.75 ∙</a:t>
            </a:r>
            <a:r>
              <a:rPr lang="en-GB" altLang="en-US" dirty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[1-(-0.5)</a:t>
            </a:r>
            <a:r>
              <a:rPr lang="en-GB" altLang="en-US" dirty="0">
                <a:latin typeface="Arial" charset="0"/>
                <a:cs typeface="Times New Roman" pitchFamily="18" charset="0"/>
              </a:rPr>
              <a:t>∙1</a:t>
            </a:r>
            <a:r>
              <a:rPr lang="en-GB" altLang="en-US" dirty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]²</a:t>
            </a:r>
            <a:r>
              <a:rPr lang="en-GB" altLang="en-US" dirty="0">
                <a:latin typeface="Arial" charset="0"/>
                <a:cs typeface="Times New Roman" pitchFamily="18" charset="0"/>
              </a:rPr>
              <a:t>) ?  </a:t>
            </a:r>
            <a:br>
              <a:rPr lang="en-GB" altLang="en-US" dirty="0">
                <a:latin typeface="Arial" charset="0"/>
                <a:cs typeface="Times New Roman" pitchFamily="18" charset="0"/>
              </a:rPr>
            </a:br>
            <a:r>
              <a:rPr lang="en-GB" altLang="en-US" dirty="0">
                <a:latin typeface="Arial" charset="0"/>
                <a:cs typeface="Times New Roman" pitchFamily="18" charset="0"/>
              </a:rPr>
              <a:t>If ...  LD=0 between all pairs of loci, hence, no correlation between the </a:t>
            </a: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GB" alt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 and α</a:t>
            </a:r>
            <a:r>
              <a:rPr lang="en-GB" alt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 of one and another locus  … and if there is no epistasis  … then yes, </a:t>
            </a:r>
            <a:r>
              <a:rPr lang="en-GB" altLang="en-US" dirty="0">
                <a:latin typeface="Arial" charset="0"/>
                <a:cs typeface="Times New Roman" pitchFamily="18" charset="0"/>
              </a:rPr>
              <a:t>indeed.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5105965" y="2886821"/>
            <a:ext cx="7021889" cy="120032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 this case, </a:t>
            </a:r>
            <a:r>
              <a:rPr lang="en-GB" altLang="en-US" dirty="0">
                <a:solidFill>
                  <a:srgbClr val="660066"/>
                </a:solidFill>
                <a:latin typeface="Arial" charset="0"/>
                <a:cs typeface="Times New Roman" pitchFamily="18" charset="0"/>
              </a:rPr>
              <a:t>σ²</a:t>
            </a:r>
            <a:r>
              <a:rPr lang="en-GB" altLang="en-US" baseline="-25000" dirty="0">
                <a:solidFill>
                  <a:srgbClr val="660066"/>
                </a:solidFill>
                <a:latin typeface="Arial" charset="0"/>
                <a:cs typeface="Times New Roman" pitchFamily="18" charset="0"/>
              </a:rPr>
              <a:t>A </a:t>
            </a:r>
            <a:r>
              <a:rPr lang="en-GB" altLang="en-US" dirty="0">
                <a:solidFill>
                  <a:srgbClr val="660066"/>
                </a:solidFill>
                <a:latin typeface="Arial" charset="0"/>
                <a:cs typeface="Times New Roman" pitchFamily="18" charset="0"/>
              </a:rPr>
              <a:t>= 84.375</a:t>
            </a:r>
            <a:r>
              <a:rPr lang="en-GB" altLang="en-US" dirty="0">
                <a:latin typeface="Arial" charset="0"/>
                <a:cs typeface="Times New Roman" pitchFamily="18" charset="0"/>
              </a:rPr>
              <a:t>, hence, </a:t>
            </a:r>
            <a:r>
              <a:rPr lang="en-GB" altLang="en-US" dirty="0" err="1">
                <a:latin typeface="Arial" charset="0"/>
                <a:cs typeface="Times New Roman" pitchFamily="18" charset="0"/>
              </a:rPr>
              <a:t>σ</a:t>
            </a:r>
            <a:r>
              <a:rPr lang="en-GB" altLang="en-US" baseline="-25000" dirty="0" err="1">
                <a:latin typeface="Arial" charset="0"/>
                <a:cs typeface="Times New Roman" pitchFamily="18" charset="0"/>
              </a:rPr>
              <a:t>A</a:t>
            </a:r>
            <a:r>
              <a:rPr lang="en-GB" altLang="en-US" baseline="-25000" dirty="0">
                <a:latin typeface="Arial" charset="0"/>
                <a:cs typeface="Times New Roman" pitchFamily="18" charset="0"/>
              </a:rPr>
              <a:t> </a:t>
            </a:r>
            <a:r>
              <a:rPr lang="en-GB" altLang="en-US" dirty="0">
                <a:latin typeface="Arial" charset="0"/>
                <a:cs typeface="Times New Roman" pitchFamily="18" charset="0"/>
              </a:rPr>
              <a:t>= 9.186.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Consequently, we expect about 1/3 of genotypes to be (for Breeding Value) </a:t>
            </a:r>
            <a:r>
              <a:rPr lang="en-GB" dirty="0">
                <a:latin typeface="Arial" charset="0"/>
                <a:cs typeface="Times New Roman" pitchFamily="18" charset="0"/>
              </a:rPr>
              <a:t>more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 than 9.186 trait units above the mean. </a:t>
            </a:r>
            <a:b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</a:br>
            <a:r>
              <a:rPr lang="en-GB" dirty="0">
                <a:latin typeface="Arial" charset="0"/>
                <a:cs typeface="Times New Roman" pitchFamily="18" charset="0"/>
              </a:rPr>
              <a:t>With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p=0.10, for instance, </a:t>
            </a: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σ²</a:t>
            </a:r>
            <a:r>
              <a:rPr lang="en-GB" altLang="en-US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A </a:t>
            </a: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=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0.583</a:t>
            </a: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GB" altLang="en-US" dirty="0">
                <a:latin typeface="Arial" charset="0"/>
                <a:cs typeface="Times New Roman" pitchFamily="18" charset="0"/>
              </a:rPr>
              <a:t>per locus. Smaller!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380341" y="2982966"/>
            <a:ext cx="761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rPr>
              <a:t>0.582</a:t>
            </a:r>
            <a:endParaRPr lang="en-GB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29" name="Straight Arrow Connector 128"/>
          <p:cNvCxnSpPr/>
          <p:nvPr/>
        </p:nvCxnSpPr>
        <p:spPr>
          <a:xfrm>
            <a:off x="1681200" y="3132000"/>
            <a:ext cx="13252" cy="2592000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 flipH="1">
            <a:off x="1073672" y="3150283"/>
            <a:ext cx="576000" cy="2497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6035920" y="4150938"/>
            <a:ext cx="6091934" cy="923330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srgbClr val="C00000">
                <a:alpha val="40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Although it feels strange, the variance can be increased through selection: In case the frequency of allele A1 has not yet reached the p(A1) of maximum variance.</a:t>
            </a:r>
            <a:r>
              <a:rPr lang="en-GB" dirty="0">
                <a:latin typeface="Arial" charset="0"/>
                <a:cs typeface="Times New Roman" pitchFamily="18" charset="0"/>
              </a:rPr>
              <a:t>	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5" name="Straight Arrow Connector 134"/>
          <p:cNvCxnSpPr/>
          <p:nvPr/>
        </p:nvCxnSpPr>
        <p:spPr>
          <a:xfrm flipV="1">
            <a:off x="1845117" y="2111119"/>
            <a:ext cx="615960" cy="979214"/>
          </a:xfrm>
          <a:prstGeom prst="straightConnector1">
            <a:avLst/>
          </a:prstGeom>
          <a:ln w="12700">
            <a:solidFill>
              <a:srgbClr val="000066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/>
          <p:nvPr/>
        </p:nvCxnSpPr>
        <p:spPr>
          <a:xfrm>
            <a:off x="1737166" y="5539645"/>
            <a:ext cx="809733" cy="4131"/>
          </a:xfrm>
          <a:prstGeom prst="straightConnector1">
            <a:avLst/>
          </a:prstGeom>
          <a:ln w="12700">
            <a:solidFill>
              <a:srgbClr val="000066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/>
          <p:nvPr/>
        </p:nvCxnSpPr>
        <p:spPr>
          <a:xfrm flipH="1" flipV="1">
            <a:off x="823147" y="2080696"/>
            <a:ext cx="625" cy="924662"/>
          </a:xfrm>
          <a:prstGeom prst="straightConnector1">
            <a:avLst/>
          </a:prstGeom>
          <a:ln w="12700">
            <a:solidFill>
              <a:srgbClr val="000066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 rot="16200000">
            <a:off x="294316" y="3983006"/>
            <a:ext cx="851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1" name="TextBox 132">
            <a:extLst>
              <a:ext uri="{FF2B5EF4-FFF2-40B4-BE49-F238E27FC236}">
                <a16:creationId xmlns:a16="http://schemas.microsoft.com/office/drawing/2014/main" id="{38B189F3-2702-4440-99AA-1951B7A0E963}"/>
              </a:ext>
            </a:extLst>
          </p:cNvPr>
          <p:cNvSpPr txBox="1"/>
          <p:nvPr/>
        </p:nvSpPr>
        <p:spPr>
          <a:xfrm>
            <a:off x="7665474" y="5215288"/>
            <a:ext cx="4446162" cy="1477328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By the way: At p(A1)=0.25 and a=d=1 for the 100 loci, µ = -12.5, a negative value. Never mind, this is just Algebra. 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‘worst’ genotype has as trait expression -100, the ‘best’ has 100.</a:t>
            </a:r>
            <a:r>
              <a:rPr lang="en-GB" dirty="0">
                <a:latin typeface="Arial" charset="0"/>
                <a:cs typeface="Times New Roman" pitchFamily="18" charset="0"/>
              </a:rPr>
              <a:t>	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1527368" y="6365560"/>
            <a:ext cx="62653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14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1D539F5F-20DE-433C-B12B-49227C667F5A}"/>
              </a:ext>
            </a:extLst>
          </p:cNvPr>
          <p:cNvCxnSpPr/>
          <p:nvPr/>
        </p:nvCxnSpPr>
        <p:spPr>
          <a:xfrm>
            <a:off x="1737166" y="5539645"/>
            <a:ext cx="809733" cy="4131"/>
          </a:xfrm>
          <a:prstGeom prst="straightConnector1">
            <a:avLst/>
          </a:prstGeom>
          <a:ln w="12700">
            <a:solidFill>
              <a:srgbClr val="000066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feld 1">
            <a:extLst>
              <a:ext uri="{FF2B5EF4-FFF2-40B4-BE49-F238E27FC236}">
                <a16:creationId xmlns:a16="http://schemas.microsoft.com/office/drawing/2014/main" id="{B8B29282-36CF-4A33-8A10-75C4B1B70579}"/>
              </a:ext>
            </a:extLst>
          </p:cNvPr>
          <p:cNvSpPr txBox="1"/>
          <p:nvPr/>
        </p:nvSpPr>
        <p:spPr>
          <a:xfrm rot="16200000">
            <a:off x="52597" y="5025641"/>
            <a:ext cx="127637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per </a:t>
            </a:r>
            <a:r>
              <a:rPr lang="de-DE" dirty="0" err="1"/>
              <a:t>locus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0662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Box 119"/>
          <p:cNvSpPr txBox="1"/>
          <p:nvPr/>
        </p:nvSpPr>
        <p:spPr>
          <a:xfrm>
            <a:off x="8242301" y="1290016"/>
            <a:ext cx="3871193" cy="120032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Narrow or wide distributions of Breeding Values (a=d): 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 case of  … 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p=0.10;  </a:t>
            </a:r>
            <a:r>
              <a:rPr lang="en-GB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p=0.25;  </a:t>
            </a: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p=0.5</a:t>
            </a:r>
            <a:endParaRPr lang="en-GB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040" y="49629"/>
            <a:ext cx="12053454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additive variance at p=0.25 is larger (given a=d) than at p=0.10. At p=0.50, it is again smaller,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= 0.50 (and, just in case ;-)  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=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BV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= var. of the Breeding Values)</a:t>
            </a:r>
          </a:p>
        </p:txBody>
      </p:sp>
      <p:grpSp>
        <p:nvGrpSpPr>
          <p:cNvPr id="146" name="Group 145"/>
          <p:cNvGrpSpPr/>
          <p:nvPr/>
        </p:nvGrpSpPr>
        <p:grpSpPr>
          <a:xfrm>
            <a:off x="4037910" y="2069559"/>
            <a:ext cx="6480000" cy="4649533"/>
            <a:chOff x="4037910" y="2069559"/>
            <a:chExt cx="6480000" cy="4649533"/>
          </a:xfrm>
        </p:grpSpPr>
        <p:sp>
          <p:nvSpPr>
            <p:cNvPr id="4" name="Freeform 21"/>
            <p:cNvSpPr>
              <a:spLocks/>
            </p:cNvSpPr>
            <p:nvPr/>
          </p:nvSpPr>
          <p:spPr bwMode="auto">
            <a:xfrm>
              <a:off x="4988738" y="2219422"/>
              <a:ext cx="4593929" cy="4499670"/>
            </a:xfrm>
            <a:custGeom>
              <a:avLst/>
              <a:gdLst>
                <a:gd name="T0" fmla="*/ 100 w 8110"/>
                <a:gd name="T1" fmla="*/ 3401 h 3401"/>
                <a:gd name="T2" fmla="*/ 304 w 8110"/>
                <a:gd name="T3" fmla="*/ 3400 h 3401"/>
                <a:gd name="T4" fmla="*/ 507 w 8110"/>
                <a:gd name="T5" fmla="*/ 3396 h 3401"/>
                <a:gd name="T6" fmla="*/ 709 w 8110"/>
                <a:gd name="T7" fmla="*/ 3390 h 3401"/>
                <a:gd name="T8" fmla="*/ 912 w 8110"/>
                <a:gd name="T9" fmla="*/ 3380 h 3401"/>
                <a:gd name="T10" fmla="*/ 1114 w 8110"/>
                <a:gd name="T11" fmla="*/ 3360 h 3401"/>
                <a:gd name="T12" fmla="*/ 1317 w 8110"/>
                <a:gd name="T13" fmla="*/ 3326 h 3401"/>
                <a:gd name="T14" fmla="*/ 1521 w 8110"/>
                <a:gd name="T15" fmla="*/ 3275 h 3401"/>
                <a:gd name="T16" fmla="*/ 1723 w 8110"/>
                <a:gd name="T17" fmla="*/ 3193 h 3401"/>
                <a:gd name="T18" fmla="*/ 1926 w 8110"/>
                <a:gd name="T19" fmla="*/ 3071 h 3401"/>
                <a:gd name="T20" fmla="*/ 2128 w 8110"/>
                <a:gd name="T21" fmla="*/ 2903 h 3401"/>
                <a:gd name="T22" fmla="*/ 2331 w 8110"/>
                <a:gd name="T23" fmla="*/ 2676 h 3401"/>
                <a:gd name="T24" fmla="*/ 2535 w 8110"/>
                <a:gd name="T25" fmla="*/ 2389 h 3401"/>
                <a:gd name="T26" fmla="*/ 2736 w 8110"/>
                <a:gd name="T27" fmla="*/ 2046 h 3401"/>
                <a:gd name="T28" fmla="*/ 2940 w 8110"/>
                <a:gd name="T29" fmla="*/ 1656 h 3401"/>
                <a:gd name="T30" fmla="*/ 3141 w 8110"/>
                <a:gd name="T31" fmla="*/ 1242 h 3401"/>
                <a:gd name="T32" fmla="*/ 3345 w 8110"/>
                <a:gd name="T33" fmla="*/ 839 h 3401"/>
                <a:gd name="T34" fmla="*/ 3548 w 8110"/>
                <a:gd name="T35" fmla="*/ 478 h 3401"/>
                <a:gd name="T36" fmla="*/ 3750 w 8110"/>
                <a:gd name="T37" fmla="*/ 200 h 3401"/>
                <a:gd name="T38" fmla="*/ 3953 w 8110"/>
                <a:gd name="T39" fmla="*/ 35 h 3401"/>
                <a:gd name="T40" fmla="*/ 4155 w 8110"/>
                <a:gd name="T41" fmla="*/ 0 h 3401"/>
                <a:gd name="T42" fmla="*/ 4358 w 8110"/>
                <a:gd name="T43" fmla="*/ 102 h 3401"/>
                <a:gd name="T44" fmla="*/ 4562 w 8110"/>
                <a:gd name="T45" fmla="*/ 327 h 3401"/>
                <a:gd name="T46" fmla="*/ 4764 w 8110"/>
                <a:gd name="T47" fmla="*/ 650 h 3401"/>
                <a:gd name="T48" fmla="*/ 4967 w 8110"/>
                <a:gd name="T49" fmla="*/ 1037 h 3401"/>
                <a:gd name="T50" fmla="*/ 5169 w 8110"/>
                <a:gd name="T51" fmla="*/ 1451 h 3401"/>
                <a:gd name="T52" fmla="*/ 5372 w 8110"/>
                <a:gd name="T53" fmla="*/ 1854 h 3401"/>
                <a:gd name="T54" fmla="*/ 5575 w 8110"/>
                <a:gd name="T55" fmla="*/ 2224 h 3401"/>
                <a:gd name="T56" fmla="*/ 5777 w 8110"/>
                <a:gd name="T57" fmla="*/ 2541 h 3401"/>
                <a:gd name="T58" fmla="*/ 5981 w 8110"/>
                <a:gd name="T59" fmla="*/ 2798 h 3401"/>
                <a:gd name="T60" fmla="*/ 6182 w 8110"/>
                <a:gd name="T61" fmla="*/ 2995 h 3401"/>
                <a:gd name="T62" fmla="*/ 6386 w 8110"/>
                <a:gd name="T63" fmla="*/ 3138 h 3401"/>
                <a:gd name="T64" fmla="*/ 6589 w 8110"/>
                <a:gd name="T65" fmla="*/ 3238 h 3401"/>
                <a:gd name="T66" fmla="*/ 6791 w 8110"/>
                <a:gd name="T67" fmla="*/ 3303 h 3401"/>
                <a:gd name="T68" fmla="*/ 6994 w 8110"/>
                <a:gd name="T69" fmla="*/ 3346 h 3401"/>
                <a:gd name="T70" fmla="*/ 7196 w 8110"/>
                <a:gd name="T71" fmla="*/ 3371 h 3401"/>
                <a:gd name="T72" fmla="*/ 7399 w 8110"/>
                <a:gd name="T73" fmla="*/ 3385 h 3401"/>
                <a:gd name="T74" fmla="*/ 7603 w 8110"/>
                <a:gd name="T75" fmla="*/ 3393 h 3401"/>
                <a:gd name="T76" fmla="*/ 7804 w 8110"/>
                <a:gd name="T77" fmla="*/ 3398 h 3401"/>
                <a:gd name="T78" fmla="*/ 8008 w 8110"/>
                <a:gd name="T79" fmla="*/ 3400 h 3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110" h="3401">
                  <a:moveTo>
                    <a:pt x="0" y="3401"/>
                  </a:moveTo>
                  <a:lnTo>
                    <a:pt x="100" y="3401"/>
                  </a:lnTo>
                  <a:lnTo>
                    <a:pt x="202" y="3400"/>
                  </a:lnTo>
                  <a:lnTo>
                    <a:pt x="304" y="3400"/>
                  </a:lnTo>
                  <a:lnTo>
                    <a:pt x="406" y="3398"/>
                  </a:lnTo>
                  <a:lnTo>
                    <a:pt x="507" y="3396"/>
                  </a:lnTo>
                  <a:lnTo>
                    <a:pt x="607" y="3393"/>
                  </a:lnTo>
                  <a:lnTo>
                    <a:pt x="709" y="3390"/>
                  </a:lnTo>
                  <a:lnTo>
                    <a:pt x="811" y="3385"/>
                  </a:lnTo>
                  <a:lnTo>
                    <a:pt x="912" y="3380"/>
                  </a:lnTo>
                  <a:lnTo>
                    <a:pt x="1014" y="3371"/>
                  </a:lnTo>
                  <a:lnTo>
                    <a:pt x="1114" y="3360"/>
                  </a:lnTo>
                  <a:lnTo>
                    <a:pt x="1216" y="3346"/>
                  </a:lnTo>
                  <a:lnTo>
                    <a:pt x="1317" y="3326"/>
                  </a:lnTo>
                  <a:lnTo>
                    <a:pt x="1419" y="3303"/>
                  </a:lnTo>
                  <a:lnTo>
                    <a:pt x="1521" y="3275"/>
                  </a:lnTo>
                  <a:lnTo>
                    <a:pt x="1621" y="3238"/>
                  </a:lnTo>
                  <a:lnTo>
                    <a:pt x="1723" y="3193"/>
                  </a:lnTo>
                  <a:lnTo>
                    <a:pt x="1824" y="3138"/>
                  </a:lnTo>
                  <a:lnTo>
                    <a:pt x="1926" y="3071"/>
                  </a:lnTo>
                  <a:lnTo>
                    <a:pt x="2028" y="2995"/>
                  </a:lnTo>
                  <a:lnTo>
                    <a:pt x="2128" y="2903"/>
                  </a:lnTo>
                  <a:lnTo>
                    <a:pt x="2229" y="2798"/>
                  </a:lnTo>
                  <a:lnTo>
                    <a:pt x="2331" y="2676"/>
                  </a:lnTo>
                  <a:lnTo>
                    <a:pt x="2433" y="2541"/>
                  </a:lnTo>
                  <a:lnTo>
                    <a:pt x="2535" y="2389"/>
                  </a:lnTo>
                  <a:lnTo>
                    <a:pt x="2635" y="2224"/>
                  </a:lnTo>
                  <a:lnTo>
                    <a:pt x="2736" y="2046"/>
                  </a:lnTo>
                  <a:lnTo>
                    <a:pt x="2838" y="1854"/>
                  </a:lnTo>
                  <a:lnTo>
                    <a:pt x="2940" y="1656"/>
                  </a:lnTo>
                  <a:lnTo>
                    <a:pt x="3041" y="1451"/>
                  </a:lnTo>
                  <a:lnTo>
                    <a:pt x="3141" y="1242"/>
                  </a:lnTo>
                  <a:lnTo>
                    <a:pt x="3243" y="1037"/>
                  </a:lnTo>
                  <a:lnTo>
                    <a:pt x="3345" y="839"/>
                  </a:lnTo>
                  <a:lnTo>
                    <a:pt x="3446" y="650"/>
                  </a:lnTo>
                  <a:lnTo>
                    <a:pt x="3548" y="478"/>
                  </a:lnTo>
                  <a:lnTo>
                    <a:pt x="3648" y="327"/>
                  </a:lnTo>
                  <a:lnTo>
                    <a:pt x="3750" y="200"/>
                  </a:lnTo>
                  <a:lnTo>
                    <a:pt x="3852" y="102"/>
                  </a:lnTo>
                  <a:lnTo>
                    <a:pt x="3953" y="35"/>
                  </a:lnTo>
                  <a:lnTo>
                    <a:pt x="4055" y="0"/>
                  </a:lnTo>
                  <a:lnTo>
                    <a:pt x="4155" y="0"/>
                  </a:lnTo>
                  <a:lnTo>
                    <a:pt x="4257" y="35"/>
                  </a:lnTo>
                  <a:lnTo>
                    <a:pt x="4358" y="102"/>
                  </a:lnTo>
                  <a:lnTo>
                    <a:pt x="4460" y="200"/>
                  </a:lnTo>
                  <a:lnTo>
                    <a:pt x="4562" y="327"/>
                  </a:lnTo>
                  <a:lnTo>
                    <a:pt x="4662" y="478"/>
                  </a:lnTo>
                  <a:lnTo>
                    <a:pt x="4764" y="650"/>
                  </a:lnTo>
                  <a:lnTo>
                    <a:pt x="4865" y="839"/>
                  </a:lnTo>
                  <a:lnTo>
                    <a:pt x="4967" y="1037"/>
                  </a:lnTo>
                  <a:lnTo>
                    <a:pt x="5069" y="1242"/>
                  </a:lnTo>
                  <a:lnTo>
                    <a:pt x="5169" y="1451"/>
                  </a:lnTo>
                  <a:lnTo>
                    <a:pt x="5270" y="1656"/>
                  </a:lnTo>
                  <a:lnTo>
                    <a:pt x="5372" y="1854"/>
                  </a:lnTo>
                  <a:lnTo>
                    <a:pt x="5474" y="2046"/>
                  </a:lnTo>
                  <a:lnTo>
                    <a:pt x="5575" y="2224"/>
                  </a:lnTo>
                  <a:lnTo>
                    <a:pt x="5675" y="2389"/>
                  </a:lnTo>
                  <a:lnTo>
                    <a:pt x="5777" y="2541"/>
                  </a:lnTo>
                  <a:lnTo>
                    <a:pt x="5879" y="2676"/>
                  </a:lnTo>
                  <a:lnTo>
                    <a:pt x="5981" y="2798"/>
                  </a:lnTo>
                  <a:lnTo>
                    <a:pt x="6082" y="2903"/>
                  </a:lnTo>
                  <a:lnTo>
                    <a:pt x="6182" y="2995"/>
                  </a:lnTo>
                  <a:lnTo>
                    <a:pt x="6284" y="3071"/>
                  </a:lnTo>
                  <a:lnTo>
                    <a:pt x="6386" y="3138"/>
                  </a:lnTo>
                  <a:lnTo>
                    <a:pt x="6487" y="3193"/>
                  </a:lnTo>
                  <a:lnTo>
                    <a:pt x="6589" y="3238"/>
                  </a:lnTo>
                  <a:lnTo>
                    <a:pt x="6689" y="3275"/>
                  </a:lnTo>
                  <a:lnTo>
                    <a:pt x="6791" y="3303"/>
                  </a:lnTo>
                  <a:lnTo>
                    <a:pt x="6893" y="3326"/>
                  </a:lnTo>
                  <a:lnTo>
                    <a:pt x="6994" y="3346"/>
                  </a:lnTo>
                  <a:lnTo>
                    <a:pt x="7096" y="3360"/>
                  </a:lnTo>
                  <a:lnTo>
                    <a:pt x="7196" y="3371"/>
                  </a:lnTo>
                  <a:lnTo>
                    <a:pt x="7298" y="3380"/>
                  </a:lnTo>
                  <a:lnTo>
                    <a:pt x="7399" y="3385"/>
                  </a:lnTo>
                  <a:lnTo>
                    <a:pt x="7501" y="3390"/>
                  </a:lnTo>
                  <a:lnTo>
                    <a:pt x="7603" y="3393"/>
                  </a:lnTo>
                  <a:lnTo>
                    <a:pt x="7703" y="3396"/>
                  </a:lnTo>
                  <a:lnTo>
                    <a:pt x="7804" y="3398"/>
                  </a:lnTo>
                  <a:lnTo>
                    <a:pt x="7906" y="3400"/>
                  </a:lnTo>
                  <a:lnTo>
                    <a:pt x="8008" y="3400"/>
                  </a:lnTo>
                  <a:lnTo>
                    <a:pt x="8110" y="3401"/>
                  </a:lnTo>
                </a:path>
              </a:pathLst>
            </a:custGeom>
            <a:solidFill>
              <a:schemeClr val="bg1"/>
            </a:solidFill>
            <a:ln w="33338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" name="Freeform 21"/>
            <p:cNvSpPr>
              <a:spLocks/>
            </p:cNvSpPr>
            <p:nvPr/>
          </p:nvSpPr>
          <p:spPr bwMode="auto">
            <a:xfrm>
              <a:off x="4037910" y="2535156"/>
              <a:ext cx="6480000" cy="4183935"/>
            </a:xfrm>
            <a:custGeom>
              <a:avLst/>
              <a:gdLst>
                <a:gd name="T0" fmla="*/ 100 w 8110"/>
                <a:gd name="T1" fmla="*/ 3401 h 3401"/>
                <a:gd name="T2" fmla="*/ 304 w 8110"/>
                <a:gd name="T3" fmla="*/ 3400 h 3401"/>
                <a:gd name="T4" fmla="*/ 507 w 8110"/>
                <a:gd name="T5" fmla="*/ 3396 h 3401"/>
                <a:gd name="T6" fmla="*/ 709 w 8110"/>
                <a:gd name="T7" fmla="*/ 3390 h 3401"/>
                <a:gd name="T8" fmla="*/ 912 w 8110"/>
                <a:gd name="T9" fmla="*/ 3380 h 3401"/>
                <a:gd name="T10" fmla="*/ 1114 w 8110"/>
                <a:gd name="T11" fmla="*/ 3360 h 3401"/>
                <a:gd name="T12" fmla="*/ 1317 w 8110"/>
                <a:gd name="T13" fmla="*/ 3326 h 3401"/>
                <a:gd name="T14" fmla="*/ 1521 w 8110"/>
                <a:gd name="T15" fmla="*/ 3275 h 3401"/>
                <a:gd name="T16" fmla="*/ 1723 w 8110"/>
                <a:gd name="T17" fmla="*/ 3193 h 3401"/>
                <a:gd name="T18" fmla="*/ 1926 w 8110"/>
                <a:gd name="T19" fmla="*/ 3071 h 3401"/>
                <a:gd name="T20" fmla="*/ 2128 w 8110"/>
                <a:gd name="T21" fmla="*/ 2903 h 3401"/>
                <a:gd name="T22" fmla="*/ 2331 w 8110"/>
                <a:gd name="T23" fmla="*/ 2676 h 3401"/>
                <a:gd name="T24" fmla="*/ 2535 w 8110"/>
                <a:gd name="T25" fmla="*/ 2389 h 3401"/>
                <a:gd name="T26" fmla="*/ 2736 w 8110"/>
                <a:gd name="T27" fmla="*/ 2046 h 3401"/>
                <a:gd name="T28" fmla="*/ 2940 w 8110"/>
                <a:gd name="T29" fmla="*/ 1656 h 3401"/>
                <a:gd name="T30" fmla="*/ 3141 w 8110"/>
                <a:gd name="T31" fmla="*/ 1242 h 3401"/>
                <a:gd name="T32" fmla="*/ 3345 w 8110"/>
                <a:gd name="T33" fmla="*/ 839 h 3401"/>
                <a:gd name="T34" fmla="*/ 3548 w 8110"/>
                <a:gd name="T35" fmla="*/ 478 h 3401"/>
                <a:gd name="T36" fmla="*/ 3750 w 8110"/>
                <a:gd name="T37" fmla="*/ 200 h 3401"/>
                <a:gd name="T38" fmla="*/ 3953 w 8110"/>
                <a:gd name="T39" fmla="*/ 35 h 3401"/>
                <a:gd name="T40" fmla="*/ 4155 w 8110"/>
                <a:gd name="T41" fmla="*/ 0 h 3401"/>
                <a:gd name="T42" fmla="*/ 4358 w 8110"/>
                <a:gd name="T43" fmla="*/ 102 h 3401"/>
                <a:gd name="T44" fmla="*/ 4562 w 8110"/>
                <a:gd name="T45" fmla="*/ 327 h 3401"/>
                <a:gd name="T46" fmla="*/ 4764 w 8110"/>
                <a:gd name="T47" fmla="*/ 650 h 3401"/>
                <a:gd name="T48" fmla="*/ 4967 w 8110"/>
                <a:gd name="T49" fmla="*/ 1037 h 3401"/>
                <a:gd name="T50" fmla="*/ 5169 w 8110"/>
                <a:gd name="T51" fmla="*/ 1451 h 3401"/>
                <a:gd name="T52" fmla="*/ 5372 w 8110"/>
                <a:gd name="T53" fmla="*/ 1854 h 3401"/>
                <a:gd name="T54" fmla="*/ 5575 w 8110"/>
                <a:gd name="T55" fmla="*/ 2224 h 3401"/>
                <a:gd name="T56" fmla="*/ 5777 w 8110"/>
                <a:gd name="T57" fmla="*/ 2541 h 3401"/>
                <a:gd name="T58" fmla="*/ 5981 w 8110"/>
                <a:gd name="T59" fmla="*/ 2798 h 3401"/>
                <a:gd name="T60" fmla="*/ 6182 w 8110"/>
                <a:gd name="T61" fmla="*/ 2995 h 3401"/>
                <a:gd name="T62" fmla="*/ 6386 w 8110"/>
                <a:gd name="T63" fmla="*/ 3138 h 3401"/>
                <a:gd name="T64" fmla="*/ 6589 w 8110"/>
                <a:gd name="T65" fmla="*/ 3238 h 3401"/>
                <a:gd name="T66" fmla="*/ 6791 w 8110"/>
                <a:gd name="T67" fmla="*/ 3303 h 3401"/>
                <a:gd name="T68" fmla="*/ 6994 w 8110"/>
                <a:gd name="T69" fmla="*/ 3346 h 3401"/>
                <a:gd name="T70" fmla="*/ 7196 w 8110"/>
                <a:gd name="T71" fmla="*/ 3371 h 3401"/>
                <a:gd name="T72" fmla="*/ 7399 w 8110"/>
                <a:gd name="T73" fmla="*/ 3385 h 3401"/>
                <a:gd name="T74" fmla="*/ 7603 w 8110"/>
                <a:gd name="T75" fmla="*/ 3393 h 3401"/>
                <a:gd name="T76" fmla="*/ 7804 w 8110"/>
                <a:gd name="T77" fmla="*/ 3398 h 3401"/>
                <a:gd name="T78" fmla="*/ 8008 w 8110"/>
                <a:gd name="T79" fmla="*/ 3400 h 3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110" h="3401">
                  <a:moveTo>
                    <a:pt x="0" y="3401"/>
                  </a:moveTo>
                  <a:lnTo>
                    <a:pt x="100" y="3401"/>
                  </a:lnTo>
                  <a:lnTo>
                    <a:pt x="202" y="3400"/>
                  </a:lnTo>
                  <a:lnTo>
                    <a:pt x="304" y="3400"/>
                  </a:lnTo>
                  <a:lnTo>
                    <a:pt x="406" y="3398"/>
                  </a:lnTo>
                  <a:lnTo>
                    <a:pt x="507" y="3396"/>
                  </a:lnTo>
                  <a:lnTo>
                    <a:pt x="607" y="3393"/>
                  </a:lnTo>
                  <a:lnTo>
                    <a:pt x="709" y="3390"/>
                  </a:lnTo>
                  <a:lnTo>
                    <a:pt x="811" y="3385"/>
                  </a:lnTo>
                  <a:lnTo>
                    <a:pt x="912" y="3380"/>
                  </a:lnTo>
                  <a:lnTo>
                    <a:pt x="1014" y="3371"/>
                  </a:lnTo>
                  <a:lnTo>
                    <a:pt x="1114" y="3360"/>
                  </a:lnTo>
                  <a:lnTo>
                    <a:pt x="1216" y="3346"/>
                  </a:lnTo>
                  <a:lnTo>
                    <a:pt x="1317" y="3326"/>
                  </a:lnTo>
                  <a:lnTo>
                    <a:pt x="1419" y="3303"/>
                  </a:lnTo>
                  <a:lnTo>
                    <a:pt x="1521" y="3275"/>
                  </a:lnTo>
                  <a:lnTo>
                    <a:pt x="1621" y="3238"/>
                  </a:lnTo>
                  <a:lnTo>
                    <a:pt x="1723" y="3193"/>
                  </a:lnTo>
                  <a:lnTo>
                    <a:pt x="1824" y="3138"/>
                  </a:lnTo>
                  <a:lnTo>
                    <a:pt x="1926" y="3071"/>
                  </a:lnTo>
                  <a:lnTo>
                    <a:pt x="2028" y="2995"/>
                  </a:lnTo>
                  <a:lnTo>
                    <a:pt x="2128" y="2903"/>
                  </a:lnTo>
                  <a:lnTo>
                    <a:pt x="2229" y="2798"/>
                  </a:lnTo>
                  <a:lnTo>
                    <a:pt x="2331" y="2676"/>
                  </a:lnTo>
                  <a:lnTo>
                    <a:pt x="2433" y="2541"/>
                  </a:lnTo>
                  <a:lnTo>
                    <a:pt x="2535" y="2389"/>
                  </a:lnTo>
                  <a:lnTo>
                    <a:pt x="2635" y="2224"/>
                  </a:lnTo>
                  <a:lnTo>
                    <a:pt x="2736" y="2046"/>
                  </a:lnTo>
                  <a:lnTo>
                    <a:pt x="2838" y="1854"/>
                  </a:lnTo>
                  <a:lnTo>
                    <a:pt x="2940" y="1656"/>
                  </a:lnTo>
                  <a:lnTo>
                    <a:pt x="3041" y="1451"/>
                  </a:lnTo>
                  <a:lnTo>
                    <a:pt x="3141" y="1242"/>
                  </a:lnTo>
                  <a:lnTo>
                    <a:pt x="3243" y="1037"/>
                  </a:lnTo>
                  <a:lnTo>
                    <a:pt x="3345" y="839"/>
                  </a:lnTo>
                  <a:lnTo>
                    <a:pt x="3446" y="650"/>
                  </a:lnTo>
                  <a:lnTo>
                    <a:pt x="3548" y="478"/>
                  </a:lnTo>
                  <a:lnTo>
                    <a:pt x="3648" y="327"/>
                  </a:lnTo>
                  <a:lnTo>
                    <a:pt x="3750" y="200"/>
                  </a:lnTo>
                  <a:lnTo>
                    <a:pt x="3852" y="102"/>
                  </a:lnTo>
                  <a:lnTo>
                    <a:pt x="3953" y="35"/>
                  </a:lnTo>
                  <a:lnTo>
                    <a:pt x="4055" y="0"/>
                  </a:lnTo>
                  <a:lnTo>
                    <a:pt x="4155" y="0"/>
                  </a:lnTo>
                  <a:lnTo>
                    <a:pt x="4257" y="35"/>
                  </a:lnTo>
                  <a:lnTo>
                    <a:pt x="4358" y="102"/>
                  </a:lnTo>
                  <a:lnTo>
                    <a:pt x="4460" y="200"/>
                  </a:lnTo>
                  <a:lnTo>
                    <a:pt x="4562" y="327"/>
                  </a:lnTo>
                  <a:lnTo>
                    <a:pt x="4662" y="478"/>
                  </a:lnTo>
                  <a:lnTo>
                    <a:pt x="4764" y="650"/>
                  </a:lnTo>
                  <a:lnTo>
                    <a:pt x="4865" y="839"/>
                  </a:lnTo>
                  <a:lnTo>
                    <a:pt x="4967" y="1037"/>
                  </a:lnTo>
                  <a:lnTo>
                    <a:pt x="5069" y="1242"/>
                  </a:lnTo>
                  <a:lnTo>
                    <a:pt x="5169" y="1451"/>
                  </a:lnTo>
                  <a:lnTo>
                    <a:pt x="5270" y="1656"/>
                  </a:lnTo>
                  <a:lnTo>
                    <a:pt x="5372" y="1854"/>
                  </a:lnTo>
                  <a:lnTo>
                    <a:pt x="5474" y="2046"/>
                  </a:lnTo>
                  <a:lnTo>
                    <a:pt x="5575" y="2224"/>
                  </a:lnTo>
                  <a:lnTo>
                    <a:pt x="5675" y="2389"/>
                  </a:lnTo>
                  <a:lnTo>
                    <a:pt x="5777" y="2541"/>
                  </a:lnTo>
                  <a:lnTo>
                    <a:pt x="5879" y="2676"/>
                  </a:lnTo>
                  <a:lnTo>
                    <a:pt x="5981" y="2798"/>
                  </a:lnTo>
                  <a:lnTo>
                    <a:pt x="6082" y="2903"/>
                  </a:lnTo>
                  <a:lnTo>
                    <a:pt x="6182" y="2995"/>
                  </a:lnTo>
                  <a:lnTo>
                    <a:pt x="6284" y="3071"/>
                  </a:lnTo>
                  <a:lnTo>
                    <a:pt x="6386" y="3138"/>
                  </a:lnTo>
                  <a:lnTo>
                    <a:pt x="6487" y="3193"/>
                  </a:lnTo>
                  <a:lnTo>
                    <a:pt x="6589" y="3238"/>
                  </a:lnTo>
                  <a:lnTo>
                    <a:pt x="6689" y="3275"/>
                  </a:lnTo>
                  <a:lnTo>
                    <a:pt x="6791" y="3303"/>
                  </a:lnTo>
                  <a:lnTo>
                    <a:pt x="6893" y="3326"/>
                  </a:lnTo>
                  <a:lnTo>
                    <a:pt x="6994" y="3346"/>
                  </a:lnTo>
                  <a:lnTo>
                    <a:pt x="7096" y="3360"/>
                  </a:lnTo>
                  <a:lnTo>
                    <a:pt x="7196" y="3371"/>
                  </a:lnTo>
                  <a:lnTo>
                    <a:pt x="7298" y="3380"/>
                  </a:lnTo>
                  <a:lnTo>
                    <a:pt x="7399" y="3385"/>
                  </a:lnTo>
                  <a:lnTo>
                    <a:pt x="7501" y="3390"/>
                  </a:lnTo>
                  <a:lnTo>
                    <a:pt x="7603" y="3393"/>
                  </a:lnTo>
                  <a:lnTo>
                    <a:pt x="7703" y="3396"/>
                  </a:lnTo>
                  <a:lnTo>
                    <a:pt x="7804" y="3398"/>
                  </a:lnTo>
                  <a:lnTo>
                    <a:pt x="7906" y="3400"/>
                  </a:lnTo>
                  <a:lnTo>
                    <a:pt x="8008" y="3400"/>
                  </a:lnTo>
                  <a:lnTo>
                    <a:pt x="8110" y="3401"/>
                  </a:lnTo>
                </a:path>
              </a:pathLst>
            </a:custGeom>
            <a:noFill/>
            <a:ln w="33338">
              <a:solidFill>
                <a:srgbClr val="66006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rgbClr val="660033"/>
                </a:solidFill>
              </a:endParaRPr>
            </a:p>
          </p:txBody>
        </p:sp>
        <p:cxnSp>
          <p:nvCxnSpPr>
            <p:cNvPr id="7" name="Straight Connector 6"/>
            <p:cNvCxnSpPr>
              <a:stCxn id="5" idx="0"/>
              <a:endCxn id="5" idx="39"/>
            </p:cNvCxnSpPr>
            <p:nvPr/>
          </p:nvCxnSpPr>
          <p:spPr>
            <a:xfrm flipV="1">
              <a:off x="4117811" y="6717863"/>
              <a:ext cx="6318600" cy="1229"/>
            </a:xfrm>
            <a:prstGeom prst="line">
              <a:avLst/>
            </a:prstGeom>
            <a:ln w="381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Freeform 21"/>
            <p:cNvSpPr>
              <a:spLocks/>
            </p:cNvSpPr>
            <p:nvPr/>
          </p:nvSpPr>
          <p:spPr bwMode="auto">
            <a:xfrm>
              <a:off x="5386186" y="2069559"/>
              <a:ext cx="3800348" cy="4648304"/>
            </a:xfrm>
            <a:custGeom>
              <a:avLst/>
              <a:gdLst>
                <a:gd name="T0" fmla="*/ 100 w 8110"/>
                <a:gd name="T1" fmla="*/ 3401 h 3401"/>
                <a:gd name="T2" fmla="*/ 304 w 8110"/>
                <a:gd name="T3" fmla="*/ 3400 h 3401"/>
                <a:gd name="T4" fmla="*/ 507 w 8110"/>
                <a:gd name="T5" fmla="*/ 3396 h 3401"/>
                <a:gd name="T6" fmla="*/ 709 w 8110"/>
                <a:gd name="T7" fmla="*/ 3390 h 3401"/>
                <a:gd name="T8" fmla="*/ 912 w 8110"/>
                <a:gd name="T9" fmla="*/ 3380 h 3401"/>
                <a:gd name="T10" fmla="*/ 1114 w 8110"/>
                <a:gd name="T11" fmla="*/ 3360 h 3401"/>
                <a:gd name="T12" fmla="*/ 1317 w 8110"/>
                <a:gd name="T13" fmla="*/ 3326 h 3401"/>
                <a:gd name="T14" fmla="*/ 1521 w 8110"/>
                <a:gd name="T15" fmla="*/ 3275 h 3401"/>
                <a:gd name="T16" fmla="*/ 1723 w 8110"/>
                <a:gd name="T17" fmla="*/ 3193 h 3401"/>
                <a:gd name="T18" fmla="*/ 1926 w 8110"/>
                <a:gd name="T19" fmla="*/ 3071 h 3401"/>
                <a:gd name="T20" fmla="*/ 2128 w 8110"/>
                <a:gd name="T21" fmla="*/ 2903 h 3401"/>
                <a:gd name="T22" fmla="*/ 2331 w 8110"/>
                <a:gd name="T23" fmla="*/ 2676 h 3401"/>
                <a:gd name="T24" fmla="*/ 2535 w 8110"/>
                <a:gd name="T25" fmla="*/ 2389 h 3401"/>
                <a:gd name="T26" fmla="*/ 2736 w 8110"/>
                <a:gd name="T27" fmla="*/ 2046 h 3401"/>
                <a:gd name="T28" fmla="*/ 2940 w 8110"/>
                <a:gd name="T29" fmla="*/ 1656 h 3401"/>
                <a:gd name="T30" fmla="*/ 3141 w 8110"/>
                <a:gd name="T31" fmla="*/ 1242 h 3401"/>
                <a:gd name="T32" fmla="*/ 3345 w 8110"/>
                <a:gd name="T33" fmla="*/ 839 h 3401"/>
                <a:gd name="T34" fmla="*/ 3548 w 8110"/>
                <a:gd name="T35" fmla="*/ 478 h 3401"/>
                <a:gd name="T36" fmla="*/ 3750 w 8110"/>
                <a:gd name="T37" fmla="*/ 200 h 3401"/>
                <a:gd name="T38" fmla="*/ 3953 w 8110"/>
                <a:gd name="T39" fmla="*/ 35 h 3401"/>
                <a:gd name="T40" fmla="*/ 4155 w 8110"/>
                <a:gd name="T41" fmla="*/ 0 h 3401"/>
                <a:gd name="T42" fmla="*/ 4358 w 8110"/>
                <a:gd name="T43" fmla="*/ 102 h 3401"/>
                <a:gd name="T44" fmla="*/ 4562 w 8110"/>
                <a:gd name="T45" fmla="*/ 327 h 3401"/>
                <a:gd name="T46" fmla="*/ 4764 w 8110"/>
                <a:gd name="T47" fmla="*/ 650 h 3401"/>
                <a:gd name="T48" fmla="*/ 4967 w 8110"/>
                <a:gd name="T49" fmla="*/ 1037 h 3401"/>
                <a:gd name="T50" fmla="*/ 5169 w 8110"/>
                <a:gd name="T51" fmla="*/ 1451 h 3401"/>
                <a:gd name="T52" fmla="*/ 5372 w 8110"/>
                <a:gd name="T53" fmla="*/ 1854 h 3401"/>
                <a:gd name="T54" fmla="*/ 5575 w 8110"/>
                <a:gd name="T55" fmla="*/ 2224 h 3401"/>
                <a:gd name="T56" fmla="*/ 5777 w 8110"/>
                <a:gd name="T57" fmla="*/ 2541 h 3401"/>
                <a:gd name="T58" fmla="*/ 5981 w 8110"/>
                <a:gd name="T59" fmla="*/ 2798 h 3401"/>
                <a:gd name="T60" fmla="*/ 6182 w 8110"/>
                <a:gd name="T61" fmla="*/ 2995 h 3401"/>
                <a:gd name="T62" fmla="*/ 6386 w 8110"/>
                <a:gd name="T63" fmla="*/ 3138 h 3401"/>
                <a:gd name="T64" fmla="*/ 6589 w 8110"/>
                <a:gd name="T65" fmla="*/ 3238 h 3401"/>
                <a:gd name="T66" fmla="*/ 6791 w 8110"/>
                <a:gd name="T67" fmla="*/ 3303 h 3401"/>
                <a:gd name="T68" fmla="*/ 6994 w 8110"/>
                <a:gd name="T69" fmla="*/ 3346 h 3401"/>
                <a:gd name="T70" fmla="*/ 7196 w 8110"/>
                <a:gd name="T71" fmla="*/ 3371 h 3401"/>
                <a:gd name="T72" fmla="*/ 7399 w 8110"/>
                <a:gd name="T73" fmla="*/ 3385 h 3401"/>
                <a:gd name="T74" fmla="*/ 7603 w 8110"/>
                <a:gd name="T75" fmla="*/ 3393 h 3401"/>
                <a:gd name="T76" fmla="*/ 7804 w 8110"/>
                <a:gd name="T77" fmla="*/ 3398 h 3401"/>
                <a:gd name="T78" fmla="*/ 8008 w 8110"/>
                <a:gd name="T79" fmla="*/ 3400 h 3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110" h="3401">
                  <a:moveTo>
                    <a:pt x="0" y="3401"/>
                  </a:moveTo>
                  <a:lnTo>
                    <a:pt x="100" y="3401"/>
                  </a:lnTo>
                  <a:lnTo>
                    <a:pt x="202" y="3400"/>
                  </a:lnTo>
                  <a:lnTo>
                    <a:pt x="304" y="3400"/>
                  </a:lnTo>
                  <a:lnTo>
                    <a:pt x="406" y="3398"/>
                  </a:lnTo>
                  <a:lnTo>
                    <a:pt x="507" y="3396"/>
                  </a:lnTo>
                  <a:lnTo>
                    <a:pt x="607" y="3393"/>
                  </a:lnTo>
                  <a:lnTo>
                    <a:pt x="709" y="3390"/>
                  </a:lnTo>
                  <a:lnTo>
                    <a:pt x="811" y="3385"/>
                  </a:lnTo>
                  <a:lnTo>
                    <a:pt x="912" y="3380"/>
                  </a:lnTo>
                  <a:lnTo>
                    <a:pt x="1014" y="3371"/>
                  </a:lnTo>
                  <a:lnTo>
                    <a:pt x="1114" y="3360"/>
                  </a:lnTo>
                  <a:lnTo>
                    <a:pt x="1216" y="3346"/>
                  </a:lnTo>
                  <a:lnTo>
                    <a:pt x="1317" y="3326"/>
                  </a:lnTo>
                  <a:lnTo>
                    <a:pt x="1419" y="3303"/>
                  </a:lnTo>
                  <a:lnTo>
                    <a:pt x="1521" y="3275"/>
                  </a:lnTo>
                  <a:lnTo>
                    <a:pt x="1621" y="3238"/>
                  </a:lnTo>
                  <a:lnTo>
                    <a:pt x="1723" y="3193"/>
                  </a:lnTo>
                  <a:lnTo>
                    <a:pt x="1824" y="3138"/>
                  </a:lnTo>
                  <a:lnTo>
                    <a:pt x="1926" y="3071"/>
                  </a:lnTo>
                  <a:lnTo>
                    <a:pt x="2028" y="2995"/>
                  </a:lnTo>
                  <a:lnTo>
                    <a:pt x="2128" y="2903"/>
                  </a:lnTo>
                  <a:lnTo>
                    <a:pt x="2229" y="2798"/>
                  </a:lnTo>
                  <a:lnTo>
                    <a:pt x="2331" y="2676"/>
                  </a:lnTo>
                  <a:lnTo>
                    <a:pt x="2433" y="2541"/>
                  </a:lnTo>
                  <a:lnTo>
                    <a:pt x="2535" y="2389"/>
                  </a:lnTo>
                  <a:lnTo>
                    <a:pt x="2635" y="2224"/>
                  </a:lnTo>
                  <a:lnTo>
                    <a:pt x="2736" y="2046"/>
                  </a:lnTo>
                  <a:lnTo>
                    <a:pt x="2838" y="1854"/>
                  </a:lnTo>
                  <a:lnTo>
                    <a:pt x="2940" y="1656"/>
                  </a:lnTo>
                  <a:lnTo>
                    <a:pt x="3041" y="1451"/>
                  </a:lnTo>
                  <a:lnTo>
                    <a:pt x="3141" y="1242"/>
                  </a:lnTo>
                  <a:lnTo>
                    <a:pt x="3243" y="1037"/>
                  </a:lnTo>
                  <a:lnTo>
                    <a:pt x="3345" y="839"/>
                  </a:lnTo>
                  <a:lnTo>
                    <a:pt x="3446" y="650"/>
                  </a:lnTo>
                  <a:lnTo>
                    <a:pt x="3548" y="478"/>
                  </a:lnTo>
                  <a:lnTo>
                    <a:pt x="3648" y="327"/>
                  </a:lnTo>
                  <a:lnTo>
                    <a:pt x="3750" y="200"/>
                  </a:lnTo>
                  <a:lnTo>
                    <a:pt x="3852" y="102"/>
                  </a:lnTo>
                  <a:lnTo>
                    <a:pt x="3953" y="35"/>
                  </a:lnTo>
                  <a:lnTo>
                    <a:pt x="4055" y="0"/>
                  </a:lnTo>
                  <a:lnTo>
                    <a:pt x="4155" y="0"/>
                  </a:lnTo>
                  <a:lnTo>
                    <a:pt x="4257" y="35"/>
                  </a:lnTo>
                  <a:lnTo>
                    <a:pt x="4358" y="102"/>
                  </a:lnTo>
                  <a:lnTo>
                    <a:pt x="4460" y="200"/>
                  </a:lnTo>
                  <a:lnTo>
                    <a:pt x="4562" y="327"/>
                  </a:lnTo>
                  <a:lnTo>
                    <a:pt x="4662" y="478"/>
                  </a:lnTo>
                  <a:lnTo>
                    <a:pt x="4764" y="650"/>
                  </a:lnTo>
                  <a:lnTo>
                    <a:pt x="4865" y="839"/>
                  </a:lnTo>
                  <a:lnTo>
                    <a:pt x="4967" y="1037"/>
                  </a:lnTo>
                  <a:lnTo>
                    <a:pt x="5069" y="1242"/>
                  </a:lnTo>
                  <a:lnTo>
                    <a:pt x="5169" y="1451"/>
                  </a:lnTo>
                  <a:lnTo>
                    <a:pt x="5270" y="1656"/>
                  </a:lnTo>
                  <a:lnTo>
                    <a:pt x="5372" y="1854"/>
                  </a:lnTo>
                  <a:lnTo>
                    <a:pt x="5474" y="2046"/>
                  </a:lnTo>
                  <a:lnTo>
                    <a:pt x="5575" y="2224"/>
                  </a:lnTo>
                  <a:lnTo>
                    <a:pt x="5675" y="2389"/>
                  </a:lnTo>
                  <a:lnTo>
                    <a:pt x="5777" y="2541"/>
                  </a:lnTo>
                  <a:lnTo>
                    <a:pt x="5879" y="2676"/>
                  </a:lnTo>
                  <a:lnTo>
                    <a:pt x="5981" y="2798"/>
                  </a:lnTo>
                  <a:lnTo>
                    <a:pt x="6082" y="2903"/>
                  </a:lnTo>
                  <a:lnTo>
                    <a:pt x="6182" y="2995"/>
                  </a:lnTo>
                  <a:lnTo>
                    <a:pt x="6284" y="3071"/>
                  </a:lnTo>
                  <a:lnTo>
                    <a:pt x="6386" y="3138"/>
                  </a:lnTo>
                  <a:lnTo>
                    <a:pt x="6487" y="3193"/>
                  </a:lnTo>
                  <a:lnTo>
                    <a:pt x="6589" y="3238"/>
                  </a:lnTo>
                  <a:lnTo>
                    <a:pt x="6689" y="3275"/>
                  </a:lnTo>
                  <a:lnTo>
                    <a:pt x="6791" y="3303"/>
                  </a:lnTo>
                  <a:lnTo>
                    <a:pt x="6893" y="3326"/>
                  </a:lnTo>
                  <a:lnTo>
                    <a:pt x="6994" y="3346"/>
                  </a:lnTo>
                  <a:lnTo>
                    <a:pt x="7096" y="3360"/>
                  </a:lnTo>
                  <a:lnTo>
                    <a:pt x="7196" y="3371"/>
                  </a:lnTo>
                  <a:lnTo>
                    <a:pt x="7298" y="3380"/>
                  </a:lnTo>
                  <a:lnTo>
                    <a:pt x="7399" y="3385"/>
                  </a:lnTo>
                  <a:lnTo>
                    <a:pt x="7501" y="3390"/>
                  </a:lnTo>
                  <a:lnTo>
                    <a:pt x="7603" y="3393"/>
                  </a:lnTo>
                  <a:lnTo>
                    <a:pt x="7703" y="3396"/>
                  </a:lnTo>
                  <a:lnTo>
                    <a:pt x="7804" y="3398"/>
                  </a:lnTo>
                  <a:lnTo>
                    <a:pt x="7906" y="3400"/>
                  </a:lnTo>
                  <a:lnTo>
                    <a:pt x="8008" y="3400"/>
                  </a:lnTo>
                  <a:lnTo>
                    <a:pt x="8110" y="3401"/>
                  </a:lnTo>
                </a:path>
              </a:pathLst>
            </a:custGeom>
            <a:noFill/>
            <a:ln w="33338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143" name="Straight Arrow Connector 142"/>
            <p:cNvCxnSpPr/>
            <p:nvPr/>
          </p:nvCxnSpPr>
          <p:spPr>
            <a:xfrm>
              <a:off x="7308000" y="2078445"/>
              <a:ext cx="10018" cy="4639418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/>
          <p:cNvSpPr txBox="1"/>
          <p:nvPr/>
        </p:nvSpPr>
        <p:spPr>
          <a:xfrm>
            <a:off x="7318018" y="2695393"/>
            <a:ext cx="4805493" cy="2031325"/>
          </a:xfrm>
          <a:prstGeom prst="rect">
            <a:avLst/>
          </a:prstGeom>
          <a:solidFill>
            <a:srgbClr val="FFFFFF">
              <a:alpha val="83922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be super clear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: The plot on the left side in-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dicates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each point on x-axis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- a potential HWE population and normal distribution of its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values. Depending on where on x-axis we are, we have larger or smaller variance (y-axis) in that population. Three such ‘cases’ of a HWE population are highlighted.</a:t>
            </a:r>
            <a:endParaRPr lang="en-GB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34981" y="972128"/>
            <a:ext cx="6243512" cy="5244554"/>
            <a:chOff x="234981" y="972128"/>
            <a:chExt cx="6243512" cy="5244554"/>
          </a:xfrm>
        </p:grpSpPr>
        <p:sp>
          <p:nvSpPr>
            <p:cNvPr id="2" name="TextBox 1"/>
            <p:cNvSpPr txBox="1"/>
            <p:nvPr/>
          </p:nvSpPr>
          <p:spPr>
            <a:xfrm>
              <a:off x="791534" y="5570351"/>
              <a:ext cx="4594651" cy="646331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Think of x-axis as showing increase of p(A1) through history of selection</a:t>
              </a:r>
            </a:p>
          </p:txBody>
        </p:sp>
        <p:grpSp>
          <p:nvGrpSpPr>
            <p:cNvPr id="145" name="Group 144"/>
            <p:cNvGrpSpPr/>
            <p:nvPr/>
          </p:nvGrpSpPr>
          <p:grpSpPr>
            <a:xfrm>
              <a:off x="468000" y="972128"/>
              <a:ext cx="5660404" cy="4556802"/>
              <a:chOff x="0" y="972128"/>
              <a:chExt cx="5660404" cy="4556802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972128"/>
                <a:ext cx="5660404" cy="4556802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cxnSp>
            <p:nvCxnSpPr>
              <p:cNvPr id="122" name="Straight Arrow Connector 121"/>
              <p:cNvCxnSpPr/>
              <p:nvPr/>
            </p:nvCxnSpPr>
            <p:spPr>
              <a:xfrm flipH="1">
                <a:off x="333060" y="1673588"/>
                <a:ext cx="1353320" cy="9877"/>
              </a:xfrm>
              <a:prstGeom prst="straightConnector1">
                <a:avLst/>
              </a:prstGeom>
              <a:ln w="28575">
                <a:solidFill>
                  <a:srgbClr val="660066"/>
                </a:solidFill>
                <a:tailEnd type="triangle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Arrow Connector 123"/>
              <p:cNvCxnSpPr/>
              <p:nvPr/>
            </p:nvCxnSpPr>
            <p:spPr>
              <a:xfrm flipH="1">
                <a:off x="343152" y="2722002"/>
                <a:ext cx="489497" cy="7066"/>
              </a:xfrm>
              <a:prstGeom prst="straightConnector1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  <a:tailEnd type="triangle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Arrow Connector 125"/>
              <p:cNvCxnSpPr/>
              <p:nvPr/>
            </p:nvCxnSpPr>
            <p:spPr>
              <a:xfrm flipH="1" flipV="1">
                <a:off x="868983" y="2697783"/>
                <a:ext cx="9085" cy="2192139"/>
              </a:xfrm>
              <a:prstGeom prst="straightConnector1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  <a:tailEnd type="triangle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Arrow Connector 129"/>
              <p:cNvCxnSpPr/>
              <p:nvPr/>
            </p:nvCxnSpPr>
            <p:spPr>
              <a:xfrm flipH="1" flipV="1">
                <a:off x="1631992" y="1671354"/>
                <a:ext cx="15139" cy="3218567"/>
              </a:xfrm>
              <a:prstGeom prst="straightConnector1">
                <a:avLst/>
              </a:prstGeom>
              <a:ln w="28575">
                <a:solidFill>
                  <a:srgbClr val="660066"/>
                </a:solidFill>
                <a:tailEnd type="triangle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Arrow Connector 133"/>
              <p:cNvCxnSpPr/>
              <p:nvPr/>
            </p:nvCxnSpPr>
            <p:spPr>
              <a:xfrm flipH="1">
                <a:off x="357993" y="2964230"/>
                <a:ext cx="2557792" cy="1685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Arrow Connector 134"/>
              <p:cNvCxnSpPr/>
              <p:nvPr/>
            </p:nvCxnSpPr>
            <p:spPr>
              <a:xfrm flipH="1" flipV="1">
                <a:off x="2915785" y="2927897"/>
                <a:ext cx="28261" cy="195698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9" name="TextBox 138"/>
              <p:cNvSpPr txBox="1"/>
              <p:nvPr/>
            </p:nvSpPr>
            <p:spPr>
              <a:xfrm>
                <a:off x="323535" y="2954202"/>
                <a:ext cx="761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0.500</a:t>
                </a:r>
              </a:p>
            </p:txBody>
          </p:sp>
          <p:sp>
            <p:nvSpPr>
              <p:cNvPr id="140" name="TextBox 139"/>
              <p:cNvSpPr txBox="1"/>
              <p:nvPr/>
            </p:nvSpPr>
            <p:spPr>
              <a:xfrm>
                <a:off x="330386" y="2403391"/>
                <a:ext cx="9054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0.583</a:t>
                </a:r>
              </a:p>
            </p:txBody>
          </p:sp>
          <p:sp>
            <p:nvSpPr>
              <p:cNvPr id="141" name="TextBox 140"/>
              <p:cNvSpPr txBox="1"/>
              <p:nvPr/>
            </p:nvSpPr>
            <p:spPr>
              <a:xfrm>
                <a:off x="348861" y="1368918"/>
                <a:ext cx="905473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66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0.844</a:t>
                </a:r>
              </a:p>
            </p:txBody>
          </p:sp>
        </p:grpSp>
        <p:sp>
          <p:nvSpPr>
            <p:cNvPr id="147" name="TextBox 146"/>
            <p:cNvSpPr txBox="1"/>
            <p:nvPr/>
          </p:nvSpPr>
          <p:spPr>
            <a:xfrm rot="16200000">
              <a:off x="-1199604" y="2835815"/>
              <a:ext cx="32385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σ²</a:t>
              </a:r>
              <a:r>
                <a:rPr lang="en-GB" baseline="-25000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en-GB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=2pq[a-(p-q)d]² </a:t>
              </a:r>
              <a:r>
                <a:rPr lang="en-GB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 locus</a:t>
              </a:r>
            </a:p>
          </p:txBody>
        </p:sp>
        <p:cxnSp>
          <p:nvCxnSpPr>
            <p:cNvPr id="3" name="Straight Arrow Connector 2"/>
            <p:cNvCxnSpPr>
              <a:stCxn id="5" idx="10"/>
            </p:cNvCxnSpPr>
            <p:nvPr/>
          </p:nvCxnSpPr>
          <p:spPr>
            <a:xfrm flipH="1" flipV="1">
              <a:off x="2099992" y="4062032"/>
              <a:ext cx="3638219" cy="2044416"/>
            </a:xfrm>
            <a:prstGeom prst="straightConnector1">
              <a:avLst/>
            </a:prstGeom>
            <a:ln>
              <a:solidFill>
                <a:srgbClr val="660066"/>
              </a:solidFill>
              <a:headEnd type="stealt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18" idx="11"/>
            </p:cNvCxnSpPr>
            <p:nvPr/>
          </p:nvCxnSpPr>
          <p:spPr>
            <a:xfrm flipH="1" flipV="1">
              <a:off x="3383785" y="3978342"/>
              <a:ext cx="3094708" cy="1748630"/>
            </a:xfrm>
            <a:prstGeom prst="straightConnector1">
              <a:avLst/>
            </a:prstGeom>
            <a:ln>
              <a:solidFill>
                <a:srgbClr val="FF0000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4" idx="10"/>
            </p:cNvCxnSpPr>
            <p:nvPr/>
          </p:nvCxnSpPr>
          <p:spPr>
            <a:xfrm flipH="1" flipV="1">
              <a:off x="1317149" y="3323534"/>
              <a:ext cx="4877000" cy="2736682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stealt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78"/>
            <p:cNvSpPr>
              <a:spLocks noChangeArrowheads="1"/>
            </p:cNvSpPr>
            <p:nvPr/>
          </p:nvSpPr>
          <p:spPr bwMode="auto">
            <a:xfrm>
              <a:off x="1610654" y="5259996"/>
              <a:ext cx="672655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GB" altLang="en-US" sz="20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p(A1)</a:t>
              </a:r>
              <a:endParaRPr lang="en-GB" altLang="en-US" sz="2000" dirty="0">
                <a:latin typeface="Arial" charset="0"/>
                <a:cs typeface="Arial" charset="0"/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>
            <a:off x="1312817" y="1678577"/>
            <a:ext cx="2090057" cy="1276894"/>
          </a:xfrm>
          <a:custGeom>
            <a:avLst/>
            <a:gdLst>
              <a:gd name="connsiteX0" fmla="*/ 0 w 2090057"/>
              <a:gd name="connsiteY0" fmla="*/ 1054826 h 1276894"/>
              <a:gd name="connsiteX1" fmla="*/ 130629 w 2090057"/>
              <a:gd name="connsiteY1" fmla="*/ 721723 h 1276894"/>
              <a:gd name="connsiteX2" fmla="*/ 336369 w 2090057"/>
              <a:gd name="connsiteY2" fmla="*/ 333103 h 1276894"/>
              <a:gd name="connsiteX3" fmla="*/ 542109 w 2090057"/>
              <a:gd name="connsiteY3" fmla="*/ 101237 h 1276894"/>
              <a:gd name="connsiteX4" fmla="*/ 751114 w 2090057"/>
              <a:gd name="connsiteY4" fmla="*/ 0 h 1276894"/>
              <a:gd name="connsiteX5" fmla="*/ 953589 w 2090057"/>
              <a:gd name="connsiteY5" fmla="*/ 19594 h 1276894"/>
              <a:gd name="connsiteX6" fmla="*/ 1162594 w 2090057"/>
              <a:gd name="connsiteY6" fmla="*/ 143692 h 1276894"/>
              <a:gd name="connsiteX7" fmla="*/ 1387929 w 2090057"/>
              <a:gd name="connsiteY7" fmla="*/ 333103 h 1276894"/>
              <a:gd name="connsiteX8" fmla="*/ 1587137 w 2090057"/>
              <a:gd name="connsiteY8" fmla="*/ 578032 h 1276894"/>
              <a:gd name="connsiteX9" fmla="*/ 1799409 w 2090057"/>
              <a:gd name="connsiteY9" fmla="*/ 858883 h 1276894"/>
              <a:gd name="connsiteX10" fmla="*/ 2001883 w 2090057"/>
              <a:gd name="connsiteY10" fmla="*/ 1152797 h 1276894"/>
              <a:gd name="connsiteX11" fmla="*/ 2090057 w 2090057"/>
              <a:gd name="connsiteY11" fmla="*/ 1276894 h 1276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90057" h="1276894">
                <a:moveTo>
                  <a:pt x="0" y="1054826"/>
                </a:moveTo>
                <a:lnTo>
                  <a:pt x="130629" y="721723"/>
                </a:lnTo>
                <a:lnTo>
                  <a:pt x="336369" y="333103"/>
                </a:lnTo>
                <a:lnTo>
                  <a:pt x="542109" y="101237"/>
                </a:lnTo>
                <a:lnTo>
                  <a:pt x="751114" y="0"/>
                </a:lnTo>
                <a:lnTo>
                  <a:pt x="953589" y="19594"/>
                </a:lnTo>
                <a:lnTo>
                  <a:pt x="1162594" y="143692"/>
                </a:lnTo>
                <a:lnTo>
                  <a:pt x="1387929" y="333103"/>
                </a:lnTo>
                <a:lnTo>
                  <a:pt x="1587137" y="578032"/>
                </a:lnTo>
                <a:lnTo>
                  <a:pt x="1799409" y="858883"/>
                </a:lnTo>
                <a:lnTo>
                  <a:pt x="2001883" y="1152797"/>
                </a:lnTo>
                <a:lnTo>
                  <a:pt x="2090057" y="1276894"/>
                </a:lnTo>
              </a:path>
            </a:pathLst>
          </a:cu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sx="103000" sy="103000" algn="tl" rotWithShape="0">
              <a:srgbClr val="0066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F916259-2F3E-4341-A5A2-B42D39A30118}"/>
              </a:ext>
            </a:extLst>
          </p:cNvPr>
          <p:cNvSpPr txBox="1"/>
          <p:nvPr/>
        </p:nvSpPr>
        <p:spPr>
          <a:xfrm>
            <a:off x="9374780" y="4777964"/>
            <a:ext cx="2748730" cy="1754326"/>
          </a:xfrm>
          <a:prstGeom prst="rect">
            <a:avLst/>
          </a:prstGeo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three curves were drawn with same mean ... which is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not true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just to easier compare the breadth of the 3 curves.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1527368" y="6365560"/>
            <a:ext cx="62653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15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27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2D02F8-5C81-499F-9563-9D2469DF9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9FA80718-D580-4085-9FB3-A0ABFD691F17}"/>
              </a:ext>
            </a:extLst>
          </p:cNvPr>
          <p:cNvSpPr txBox="1"/>
          <p:nvPr/>
        </p:nvSpPr>
        <p:spPr>
          <a:xfrm>
            <a:off x="3091543" y="921954"/>
            <a:ext cx="9021479" cy="120032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mean values µ of these three populations, with 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p=0.1 or 0.25 or 0.5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are, of course different. The higher p is, the higher is µ.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3 values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µ is either  -62.0 or -12.5 or 50.0. The three curves hence differ for their means. They were – here - only shifted to the same value µ for visual ease.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CBBC9CC3-7EB0-4BC9-95CD-9710B645BC7D}"/>
              </a:ext>
            </a:extLst>
          </p:cNvPr>
          <p:cNvGrpSpPr/>
          <p:nvPr/>
        </p:nvGrpSpPr>
        <p:grpSpPr>
          <a:xfrm>
            <a:off x="7119258" y="2067339"/>
            <a:ext cx="432000" cy="4819890"/>
            <a:chOff x="7119258" y="2067339"/>
            <a:chExt cx="432000" cy="4819890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AA399C21-0457-4E65-A1BA-09D658869C94}"/>
                </a:ext>
              </a:extLst>
            </p:cNvPr>
            <p:cNvSpPr/>
            <p:nvPr/>
          </p:nvSpPr>
          <p:spPr>
            <a:xfrm>
              <a:off x="7119258" y="6455229"/>
              <a:ext cx="432000" cy="432000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6" name="Gerade Verbindung mit Pfeil 5">
              <a:extLst>
                <a:ext uri="{FF2B5EF4-FFF2-40B4-BE49-F238E27FC236}">
                  <a16:creationId xmlns:a16="http://schemas.microsoft.com/office/drawing/2014/main" id="{868C10C2-6AC7-4E86-A902-20D8036845F7}"/>
                </a:ext>
              </a:extLst>
            </p:cNvPr>
            <p:cNvCxnSpPr>
              <a:cxnSpLocks/>
              <a:endCxn id="4" idx="0"/>
            </p:cNvCxnSpPr>
            <p:nvPr/>
          </p:nvCxnSpPr>
          <p:spPr>
            <a:xfrm>
              <a:off x="7295322" y="2067339"/>
              <a:ext cx="39936" cy="4387890"/>
            </a:xfrm>
            <a:prstGeom prst="straightConnector1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7" name="Textfeld 5">
            <a:extLst>
              <a:ext uri="{FF2B5EF4-FFF2-40B4-BE49-F238E27FC236}">
                <a16:creationId xmlns:a16="http://schemas.microsoft.com/office/drawing/2014/main" id="{6D6CA09D-1E49-4124-9D53-1A2DCE3A2663}"/>
              </a:ext>
            </a:extLst>
          </p:cNvPr>
          <p:cNvSpPr txBox="1"/>
          <p:nvPr/>
        </p:nvSpPr>
        <p:spPr>
          <a:xfrm>
            <a:off x="11527368" y="6365560"/>
            <a:ext cx="62653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16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69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5833" y="1811867"/>
                <a:ext cx="7250931" cy="2769989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depends on p(A1); this is true for intermediate gene action, for partial dominant, dominant, overdominant (d&gt;a) gene action. 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The maximum size of 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(given a=1) is: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a) with  d=0  	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A(max)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= 0.500 		at p=0.500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b) with  d=½ a 	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A(max)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≈ 0.606 		at p≈0.317 </a:t>
                </a:r>
              </a:p>
              <a:p>
                <a:r>
                  <a:rPr lang="en-GB" dirty="0">
                    <a:solidFill>
                      <a:srgbClr val="00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c) with  d=a 	σ²</a:t>
                </a:r>
                <a:r>
                  <a:rPr lang="en-GB" baseline="-25000" dirty="0">
                    <a:solidFill>
                      <a:srgbClr val="00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A(max)</a:t>
                </a:r>
                <a:r>
                  <a:rPr lang="en-GB" dirty="0">
                    <a:solidFill>
                      <a:srgbClr val="00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= 0.</a:t>
                </a:r>
                <a:r>
                  <a:rPr lang="en-GB" altLang="en-US" dirty="0">
                    <a:solidFill>
                      <a:srgbClr val="000066"/>
                    </a:solidFill>
                    <a:latin typeface="Arial" charset="0"/>
                    <a:cs typeface="Times New Roman" pitchFamily="18" charset="0"/>
                  </a:rPr>
                  <a:t>84375</a:t>
                </a:r>
                <a:r>
                  <a:rPr lang="en-GB" dirty="0">
                    <a:solidFill>
                      <a:srgbClr val="00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	at p= 0.25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d) with  d=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2 </m:t>
                        </m:r>
                      </m:den>
                    </m:f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 	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A(max)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≈ 1.162 		at p=0.22 </a:t>
                </a:r>
                <a:endParaRPr lang="en-GB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The larger d/a is, the more asymmetrical the shape of the curve is.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33" y="1811867"/>
                <a:ext cx="7250931" cy="27699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26108" y="4708505"/>
            <a:ext cx="7230656" cy="1938992"/>
          </a:xfrm>
          <a:prstGeom prst="rect">
            <a:avLst/>
          </a:prstGeom>
          <a:solidFill>
            <a:srgbClr val="F3B7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Dominance Variance   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σ²</a:t>
            </a:r>
            <a:r>
              <a:rPr lang="en-GB" sz="24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= (2pq d)²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GB" sz="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σ²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= The genetic contributions of the dominance deviations 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, δ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, δ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22 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to the genetic variance. 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It is symmetrical. 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e.g. d=4a (super-strong overdominance), 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has even a higher maximum (at p=0.5) than 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(at its then-</a:t>
            </a:r>
            <a:r>
              <a:rPr lang="en-GB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baseline="-25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≈ 0.176). </a:t>
            </a:r>
            <a:endParaRPr lang="en-GB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7444509" y="91193"/>
            <a:ext cx="4899892" cy="7192740"/>
            <a:chOff x="7444509" y="91193"/>
            <a:chExt cx="4899892" cy="7192740"/>
          </a:xfrm>
        </p:grpSpPr>
        <p:grpSp>
          <p:nvGrpSpPr>
            <p:cNvPr id="11" name="Group 10"/>
            <p:cNvGrpSpPr/>
            <p:nvPr/>
          </p:nvGrpSpPr>
          <p:grpSpPr>
            <a:xfrm>
              <a:off x="7444509" y="91193"/>
              <a:ext cx="4899892" cy="7192740"/>
              <a:chOff x="7444509" y="91193"/>
              <a:chExt cx="4899892" cy="7192740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7444509" y="91193"/>
                <a:ext cx="4899892" cy="7192740"/>
                <a:chOff x="7444509" y="91193"/>
                <a:chExt cx="4899892" cy="7192740"/>
              </a:xfrm>
            </p:grpSpPr>
            <p:graphicFrame>
              <p:nvGraphicFramePr>
                <p:cNvPr id="3" name="Object 2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85293804"/>
                    </p:ext>
                  </p:extLst>
                </p:nvPr>
              </p:nvGraphicFramePr>
              <p:xfrm>
                <a:off x="7579448" y="91193"/>
                <a:ext cx="4764953" cy="719274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5845" name="Document" r:id="rId4" imgW="6387851" imgH="9640649" progId="Word.Document.12">
                        <p:link updateAutomatic="1"/>
                      </p:oleObj>
                    </mc:Choice>
                    <mc:Fallback>
                      <p:oleObj name="Document" r:id="rId4" imgW="6387851" imgH="9640649" progId="Word.Document.12">
                        <p:link updateAutomatic="1"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5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7579448" y="91193"/>
                              <a:ext cx="4764953" cy="7192740"/>
                            </a:xfrm>
                            <a:prstGeom prst="rect">
                              <a:avLst/>
                            </a:prstGeom>
                            <a:solidFill>
                              <a:schemeClr val="bg1"/>
                            </a:solidFill>
                            <a:ln>
                              <a:noFill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4" name="Rectangle 3"/>
                <p:cNvSpPr/>
                <p:nvPr/>
              </p:nvSpPr>
              <p:spPr>
                <a:xfrm>
                  <a:off x="7444509" y="91193"/>
                  <a:ext cx="4673600" cy="6655971"/>
                </a:xfrm>
                <a:prstGeom prst="rect">
                  <a:avLst/>
                </a:prstGeom>
                <a:noFill/>
                <a:ln w="3175">
                  <a:solidFill>
                    <a:schemeClr val="bg1">
                      <a:lumMod val="9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sp>
            <p:nvSpPr>
              <p:cNvPr id="6" name="Textfeld 5"/>
              <p:cNvSpPr txBox="1"/>
              <p:nvPr/>
            </p:nvSpPr>
            <p:spPr>
              <a:xfrm>
                <a:off x="11604717" y="6435191"/>
                <a:ext cx="626538" cy="461665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r"/>
                <a:fld id="{5B255CE3-06F4-4E80-85AD-A0878CDD5C50}" type="slidenum">
                  <a:rPr lang="en-GB" sz="2400" smtClean="0">
                    <a:latin typeface="Arial" panose="020B0604020202020204" pitchFamily="34" charset="0"/>
                    <a:cs typeface="Arial" panose="020B0604020202020204" pitchFamily="34" charset="0"/>
                  </a:rPr>
                  <a:pPr algn="r"/>
                  <a:t>17</a:t>
                </a:fld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" name="Freeform 1"/>
              <p:cNvSpPr/>
              <p:nvPr/>
            </p:nvSpPr>
            <p:spPr>
              <a:xfrm>
                <a:off x="9711229" y="3611128"/>
                <a:ext cx="2159569" cy="1138558"/>
              </a:xfrm>
              <a:custGeom>
                <a:avLst/>
                <a:gdLst>
                  <a:gd name="connsiteX0" fmla="*/ 0 w 2159569"/>
                  <a:gd name="connsiteY0" fmla="*/ 1131724 h 1138558"/>
                  <a:gd name="connsiteX1" fmla="*/ 0 w 2159569"/>
                  <a:gd name="connsiteY1" fmla="*/ 1131724 h 1138558"/>
                  <a:gd name="connsiteX2" fmla="*/ 57406 w 2159569"/>
                  <a:gd name="connsiteY2" fmla="*/ 866562 h 1138558"/>
                  <a:gd name="connsiteX3" fmla="*/ 129847 w 2159569"/>
                  <a:gd name="connsiteY3" fmla="*/ 604133 h 1138558"/>
                  <a:gd name="connsiteX4" fmla="*/ 224158 w 2159569"/>
                  <a:gd name="connsiteY4" fmla="*/ 343071 h 1138558"/>
                  <a:gd name="connsiteX5" fmla="*/ 274730 w 2159569"/>
                  <a:gd name="connsiteY5" fmla="*/ 230992 h 1138558"/>
                  <a:gd name="connsiteX6" fmla="*/ 321201 w 2159569"/>
                  <a:gd name="connsiteY6" fmla="*/ 143516 h 1138558"/>
                  <a:gd name="connsiteX7" fmla="*/ 379975 w 2159569"/>
                  <a:gd name="connsiteY7" fmla="*/ 76542 h 1138558"/>
                  <a:gd name="connsiteX8" fmla="*/ 431914 w 2159569"/>
                  <a:gd name="connsiteY8" fmla="*/ 36904 h 1138558"/>
                  <a:gd name="connsiteX9" fmla="*/ 477019 w 2159569"/>
                  <a:gd name="connsiteY9" fmla="*/ 15035 h 1138558"/>
                  <a:gd name="connsiteX10" fmla="*/ 530324 w 2159569"/>
                  <a:gd name="connsiteY10" fmla="*/ 0 h 1138558"/>
                  <a:gd name="connsiteX11" fmla="*/ 576796 w 2159569"/>
                  <a:gd name="connsiteY11" fmla="*/ 5468 h 1138558"/>
                  <a:gd name="connsiteX12" fmla="*/ 675207 w 2159569"/>
                  <a:gd name="connsiteY12" fmla="*/ 36904 h 1138558"/>
                  <a:gd name="connsiteX13" fmla="*/ 747648 w 2159569"/>
                  <a:gd name="connsiteY13" fmla="*/ 90210 h 1138558"/>
                  <a:gd name="connsiteX14" fmla="*/ 840592 w 2159569"/>
                  <a:gd name="connsiteY14" fmla="*/ 181787 h 1138558"/>
                  <a:gd name="connsiteX15" fmla="*/ 1103020 w 2159569"/>
                  <a:gd name="connsiteY15" fmla="*/ 493421 h 1138558"/>
                  <a:gd name="connsiteX16" fmla="*/ 1306676 w 2159569"/>
                  <a:gd name="connsiteY16" fmla="*/ 733981 h 1138558"/>
                  <a:gd name="connsiteX17" fmla="*/ 1454292 w 2159569"/>
                  <a:gd name="connsiteY17" fmla="*/ 887064 h 1138558"/>
                  <a:gd name="connsiteX18" fmla="*/ 1618310 w 2159569"/>
                  <a:gd name="connsiteY18" fmla="*/ 1010077 h 1138558"/>
                  <a:gd name="connsiteX19" fmla="*/ 1778228 w 2159569"/>
                  <a:gd name="connsiteY19" fmla="*/ 1090720 h 1138558"/>
                  <a:gd name="connsiteX20" fmla="*/ 1893040 w 2159569"/>
                  <a:gd name="connsiteY20" fmla="*/ 1119423 h 1138558"/>
                  <a:gd name="connsiteX21" fmla="*/ 2006486 w 2159569"/>
                  <a:gd name="connsiteY21" fmla="*/ 1131724 h 1138558"/>
                  <a:gd name="connsiteX22" fmla="*/ 2159569 w 2159569"/>
                  <a:gd name="connsiteY22" fmla="*/ 1138558 h 113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159569" h="1138558">
                    <a:moveTo>
                      <a:pt x="0" y="1131724"/>
                    </a:moveTo>
                    <a:lnTo>
                      <a:pt x="0" y="1131724"/>
                    </a:lnTo>
                    <a:lnTo>
                      <a:pt x="57406" y="866562"/>
                    </a:lnTo>
                    <a:lnTo>
                      <a:pt x="129847" y="604133"/>
                    </a:lnTo>
                    <a:lnTo>
                      <a:pt x="224158" y="343071"/>
                    </a:lnTo>
                    <a:lnTo>
                      <a:pt x="274730" y="230992"/>
                    </a:lnTo>
                    <a:lnTo>
                      <a:pt x="321201" y="143516"/>
                    </a:lnTo>
                    <a:lnTo>
                      <a:pt x="379975" y="76542"/>
                    </a:lnTo>
                    <a:lnTo>
                      <a:pt x="431914" y="36904"/>
                    </a:lnTo>
                    <a:lnTo>
                      <a:pt x="477019" y="15035"/>
                    </a:lnTo>
                    <a:lnTo>
                      <a:pt x="530324" y="0"/>
                    </a:lnTo>
                    <a:lnTo>
                      <a:pt x="576796" y="5468"/>
                    </a:lnTo>
                    <a:lnTo>
                      <a:pt x="675207" y="36904"/>
                    </a:lnTo>
                    <a:lnTo>
                      <a:pt x="747648" y="90210"/>
                    </a:lnTo>
                    <a:lnTo>
                      <a:pt x="840592" y="181787"/>
                    </a:lnTo>
                    <a:lnTo>
                      <a:pt x="1103020" y="493421"/>
                    </a:lnTo>
                    <a:lnTo>
                      <a:pt x="1306676" y="733981"/>
                    </a:lnTo>
                    <a:lnTo>
                      <a:pt x="1454292" y="887064"/>
                    </a:lnTo>
                    <a:lnTo>
                      <a:pt x="1618310" y="1010077"/>
                    </a:lnTo>
                    <a:lnTo>
                      <a:pt x="1778228" y="1090720"/>
                    </a:lnTo>
                    <a:lnTo>
                      <a:pt x="1893040" y="1119423"/>
                    </a:lnTo>
                    <a:lnTo>
                      <a:pt x="2006486" y="1131724"/>
                    </a:lnTo>
                    <a:lnTo>
                      <a:pt x="2159569" y="1138558"/>
                    </a:lnTo>
                  </a:path>
                </a:pathLst>
              </a:custGeom>
              <a:noFill/>
              <a:ln w="19050">
                <a:solidFill>
                  <a:srgbClr val="00006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9947686" y="3259857"/>
                <a:ext cx="527591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σ²</a:t>
                </a:r>
                <a:r>
                  <a:rPr lang="en-GB" sz="1600" baseline="-25000" dirty="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10487580" y="3503150"/>
                <a:ext cx="262429" cy="235092"/>
              </a:xfrm>
              <a:prstGeom prst="roundRect">
                <a:avLst>
                  <a:gd name="adj" fmla="val 34109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10524877" y="6368941"/>
              <a:ext cx="32335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dirty="0"/>
                <a:t>p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flipV="1">
              <a:off x="9711229" y="6480313"/>
              <a:ext cx="1818162" cy="530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9711229" y="6419352"/>
              <a:ext cx="2159569" cy="133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ounded Rectangle 14"/>
          <p:cNvSpPr/>
          <p:nvPr/>
        </p:nvSpPr>
        <p:spPr>
          <a:xfrm>
            <a:off x="9295390" y="638869"/>
            <a:ext cx="493534" cy="218003"/>
          </a:xfrm>
          <a:prstGeom prst="roundRect">
            <a:avLst/>
          </a:prstGeom>
          <a:noFill/>
          <a:ln w="28575"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ounded Rectangle 18"/>
          <p:cNvSpPr/>
          <p:nvPr/>
        </p:nvSpPr>
        <p:spPr>
          <a:xfrm>
            <a:off x="9317595" y="5929470"/>
            <a:ext cx="493534" cy="218003"/>
          </a:xfrm>
          <a:prstGeom prst="roundRect">
            <a:avLst/>
          </a:prstGeom>
          <a:noFill/>
          <a:ln w="28575"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" name="Straight Arrow Connector 20"/>
          <p:cNvCxnSpPr>
            <a:stCxn id="15" idx="1"/>
            <a:endCxn id="19" idx="1"/>
          </p:cNvCxnSpPr>
          <p:nvPr/>
        </p:nvCxnSpPr>
        <p:spPr>
          <a:xfrm>
            <a:off x="9295390" y="747871"/>
            <a:ext cx="22205" cy="5290601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9709243" y="4405967"/>
            <a:ext cx="2154761" cy="343053"/>
          </a:xfrm>
          <a:custGeom>
            <a:avLst/>
            <a:gdLst>
              <a:gd name="connsiteX0" fmla="*/ 0 w 2154761"/>
              <a:gd name="connsiteY0" fmla="*/ 338170 h 343053"/>
              <a:gd name="connsiteX1" fmla="*/ 107433 w 2154761"/>
              <a:gd name="connsiteY1" fmla="*/ 328403 h 343053"/>
              <a:gd name="connsiteX2" fmla="*/ 247828 w 2154761"/>
              <a:gd name="connsiteY2" fmla="*/ 288116 h 343053"/>
              <a:gd name="connsiteX3" fmla="*/ 346715 w 2154761"/>
              <a:gd name="connsiteY3" fmla="*/ 242945 h 343053"/>
              <a:gd name="connsiteX4" fmla="*/ 522515 w 2154761"/>
              <a:gd name="connsiteY4" fmla="*/ 162371 h 343053"/>
              <a:gd name="connsiteX5" fmla="*/ 693430 w 2154761"/>
              <a:gd name="connsiteY5" fmla="*/ 85458 h 343053"/>
              <a:gd name="connsiteX6" fmla="*/ 869230 w 2154761"/>
              <a:gd name="connsiteY6" fmla="*/ 29300 h 343053"/>
              <a:gd name="connsiteX7" fmla="*/ 1002300 w 2154761"/>
              <a:gd name="connsiteY7" fmla="*/ 6105 h 343053"/>
              <a:gd name="connsiteX8" fmla="*/ 1062120 w 2154761"/>
              <a:gd name="connsiteY8" fmla="*/ 0 h 343053"/>
              <a:gd name="connsiteX9" fmla="*/ 1193970 w 2154761"/>
              <a:gd name="connsiteY9" fmla="*/ 9767 h 343053"/>
              <a:gd name="connsiteX10" fmla="*/ 1369769 w 2154761"/>
              <a:gd name="connsiteY10" fmla="*/ 48834 h 343053"/>
              <a:gd name="connsiteX11" fmla="*/ 1593180 w 2154761"/>
              <a:gd name="connsiteY11" fmla="*/ 137954 h 343053"/>
              <a:gd name="connsiteX12" fmla="*/ 1801942 w 2154761"/>
              <a:gd name="connsiteY12" fmla="*/ 238062 h 343053"/>
              <a:gd name="connsiteX13" fmla="*/ 1952104 w 2154761"/>
              <a:gd name="connsiteY13" fmla="*/ 300324 h 343053"/>
              <a:gd name="connsiteX14" fmla="*/ 2049770 w 2154761"/>
              <a:gd name="connsiteY14" fmla="*/ 328403 h 343053"/>
              <a:gd name="connsiteX15" fmla="*/ 2154761 w 2154761"/>
              <a:gd name="connsiteY15" fmla="*/ 343053 h 343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54761" h="343053">
                <a:moveTo>
                  <a:pt x="0" y="338170"/>
                </a:moveTo>
                <a:lnTo>
                  <a:pt x="107433" y="328403"/>
                </a:lnTo>
                <a:lnTo>
                  <a:pt x="247828" y="288116"/>
                </a:lnTo>
                <a:lnTo>
                  <a:pt x="346715" y="242945"/>
                </a:lnTo>
                <a:lnTo>
                  <a:pt x="522515" y="162371"/>
                </a:lnTo>
                <a:lnTo>
                  <a:pt x="693430" y="85458"/>
                </a:lnTo>
                <a:lnTo>
                  <a:pt x="869230" y="29300"/>
                </a:lnTo>
                <a:lnTo>
                  <a:pt x="1002300" y="6105"/>
                </a:lnTo>
                <a:lnTo>
                  <a:pt x="1062120" y="0"/>
                </a:lnTo>
                <a:lnTo>
                  <a:pt x="1193970" y="9767"/>
                </a:lnTo>
                <a:lnTo>
                  <a:pt x="1369769" y="48834"/>
                </a:lnTo>
                <a:lnTo>
                  <a:pt x="1593180" y="137954"/>
                </a:lnTo>
                <a:lnTo>
                  <a:pt x="1801942" y="238062"/>
                </a:lnTo>
                <a:lnTo>
                  <a:pt x="1952104" y="300324"/>
                </a:lnTo>
                <a:lnTo>
                  <a:pt x="2049770" y="328403"/>
                </a:lnTo>
                <a:lnTo>
                  <a:pt x="2154761" y="343053"/>
                </a:lnTo>
              </a:path>
            </a:pathLst>
          </a:custGeom>
          <a:noFill/>
          <a:ln>
            <a:solidFill>
              <a:srgbClr val="D833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971259D-93B5-4421-BD3F-EF080B2D1A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01907" y="738773"/>
            <a:ext cx="702923" cy="63943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993E5B0-FCB4-4516-BFA5-FA7546E496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04829" y="3396570"/>
            <a:ext cx="711135" cy="87410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7C2FEFF-BB34-4661-9A19-F157CD23385F}"/>
              </a:ext>
            </a:extLst>
          </p:cNvPr>
          <p:cNvSpPr txBox="1"/>
          <p:nvPr/>
        </p:nvSpPr>
        <p:spPr>
          <a:xfrm>
            <a:off x="60040" y="91193"/>
            <a:ext cx="7296724" cy="156966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diagrams tell the influence of the degree of dominance on size and development of the </a:t>
            </a:r>
            <a:r>
              <a:rPr lang="en-GB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additive variance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dominance variance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across the scale of p(A1) (0 &lt; p &lt; 1).</a:t>
            </a:r>
          </a:p>
        </p:txBody>
      </p:sp>
    </p:spTree>
    <p:extLst>
      <p:ext uri="{BB962C8B-B14F-4D97-AF65-F5344CB8AC3E}">
        <p14:creationId xmlns:p14="http://schemas.microsoft.com/office/powerpoint/2010/main" val="85878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756510AF-0EDF-4D12-A79C-28F1B69D8615}"/>
              </a:ext>
            </a:extLst>
          </p:cNvPr>
          <p:cNvGrpSpPr/>
          <p:nvPr/>
        </p:nvGrpSpPr>
        <p:grpSpPr>
          <a:xfrm>
            <a:off x="72000" y="35999"/>
            <a:ext cx="8469119" cy="6768000"/>
            <a:chOff x="72000" y="35999"/>
            <a:chExt cx="8469119" cy="6768000"/>
          </a:xfrm>
        </p:grpSpPr>
        <p:pic>
          <p:nvPicPr>
            <p:cNvPr id="2" name="Grafik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00" y="35999"/>
              <a:ext cx="8469119" cy="67680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97386714-16E5-49A3-9E65-AEA5E0B6A5CB}"/>
                </a:ext>
              </a:extLst>
            </p:cNvPr>
            <p:cNvSpPr txBox="1"/>
            <p:nvPr/>
          </p:nvSpPr>
          <p:spPr>
            <a:xfrm rot="16200000">
              <a:off x="-774298" y="3235332"/>
              <a:ext cx="211540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>
                  <a:latin typeface="Arial" panose="020B0604020202020204" pitchFamily="34" charset="0"/>
                  <a:cs typeface="Arial" panose="020B0604020202020204" pitchFamily="34" charset="0"/>
                </a:rPr>
                <a:t>Additive Variance</a:t>
              </a:r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34A9128C-08A1-478F-B228-724333DB4792}"/>
                </a:ext>
              </a:extLst>
            </p:cNvPr>
            <p:cNvSpPr txBox="1"/>
            <p:nvPr/>
          </p:nvSpPr>
          <p:spPr>
            <a:xfrm>
              <a:off x="3047091" y="6185427"/>
              <a:ext cx="251893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>
                  <a:latin typeface="Arial" panose="020B0604020202020204" pitchFamily="34" charset="0"/>
                  <a:cs typeface="Arial" panose="020B0604020202020204" pitchFamily="34" charset="0"/>
                </a:rPr>
                <a:t>Allele frequency p(A1)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4343" y="72980"/>
            <a:ext cx="12088969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 for beauty and fun: Additive Variance, p(A1), degree of dominance.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A0E3E5-5882-4577-874C-6CA2941F0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6071" y="3922554"/>
            <a:ext cx="4337191" cy="28994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7756071" y="642044"/>
            <a:ext cx="4337191" cy="313932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Gradual change of the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shape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of the Distribution of 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„Amount of Additive Variance in a HWE population across the scale 0 &lt; p(A1) &lt; 1 of the frequency of allele A1“  …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… which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(see legend colours)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changing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as gene action gradually moves from 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dominant (d/a) = 1.0	► 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... to 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intermediate (d/a) = 0.0 	</a:t>
            </a:r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►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AFD00B-3E39-4E17-90E3-5DEF76242A25}"/>
              </a:ext>
            </a:extLst>
          </p:cNvPr>
          <p:cNvSpPr txBox="1"/>
          <p:nvPr/>
        </p:nvSpPr>
        <p:spPr>
          <a:xfrm>
            <a:off x="7756071" y="6417129"/>
            <a:ext cx="2732315" cy="369332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A. Kristina Rada, 2016</a:t>
            </a:r>
          </a:p>
        </p:txBody>
      </p:sp>
      <p:sp>
        <p:nvSpPr>
          <p:cNvPr id="11" name="Textfeld 5">
            <a:extLst>
              <a:ext uri="{FF2B5EF4-FFF2-40B4-BE49-F238E27FC236}">
                <a16:creationId xmlns:a16="http://schemas.microsoft.com/office/drawing/2014/main" id="{4E45D82E-B8AD-4784-BF78-E547EA3FC8F6}"/>
              </a:ext>
            </a:extLst>
          </p:cNvPr>
          <p:cNvSpPr txBox="1"/>
          <p:nvPr/>
        </p:nvSpPr>
        <p:spPr>
          <a:xfrm>
            <a:off x="11562612" y="6319814"/>
            <a:ext cx="56934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18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0081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60040" y="91193"/>
            <a:ext cx="7296724" cy="156966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diagrams tell the influence of the degree of dominance on size and development of the </a:t>
            </a:r>
            <a:r>
              <a:rPr lang="en-GB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additive variance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dominance variance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across the scale of p(A1) (0 &lt; p &lt; 1).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579448" y="91193"/>
            <a:ext cx="4764953" cy="7192740"/>
            <a:chOff x="7579448" y="91193"/>
            <a:chExt cx="4764953" cy="7192740"/>
          </a:xfrm>
        </p:grpSpPr>
        <p:grpSp>
          <p:nvGrpSpPr>
            <p:cNvPr id="11" name="Group 10"/>
            <p:cNvGrpSpPr/>
            <p:nvPr/>
          </p:nvGrpSpPr>
          <p:grpSpPr>
            <a:xfrm>
              <a:off x="7579448" y="91193"/>
              <a:ext cx="4764953" cy="7192740"/>
              <a:chOff x="7579448" y="91193"/>
              <a:chExt cx="4764953" cy="7192740"/>
            </a:xfrm>
          </p:grpSpPr>
          <p:graphicFrame>
            <p:nvGraphicFramePr>
              <p:cNvPr id="3" name="Object 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71274707"/>
                  </p:ext>
                </p:extLst>
              </p:nvPr>
            </p:nvGraphicFramePr>
            <p:xfrm>
              <a:off x="7579448" y="91193"/>
              <a:ext cx="4764953" cy="71927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860" name="Document" r:id="rId3" imgW="6387851" imgH="9640649" progId="Word.Document.12">
                      <p:link updateAutomatic="1"/>
                    </p:oleObj>
                  </mc:Choice>
                  <mc:Fallback>
                    <p:oleObj name="Document" r:id="rId3" imgW="6387851" imgH="9640649" progId="Word.Document.12">
                      <p:link updateAutomatic="1"/>
                      <p:pic>
                        <p:nvPicPr>
                          <p:cNvPr id="3" name="Object 2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7579448" y="91193"/>
                            <a:ext cx="4764953" cy="7192740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" name="Textfeld 5"/>
              <p:cNvSpPr txBox="1"/>
              <p:nvPr/>
            </p:nvSpPr>
            <p:spPr>
              <a:xfrm>
                <a:off x="11604717" y="6435191"/>
                <a:ext cx="626538" cy="461665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r"/>
                <a:fld id="{5B255CE3-06F4-4E80-85AD-A0878CDD5C50}" type="slidenum">
                  <a:rPr lang="en-GB" sz="2400" smtClean="0">
                    <a:latin typeface="Arial" panose="020B0604020202020204" pitchFamily="34" charset="0"/>
                    <a:cs typeface="Arial" panose="020B0604020202020204" pitchFamily="34" charset="0"/>
                  </a:rPr>
                  <a:pPr algn="r"/>
                  <a:t>19</a:t>
                </a:fld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" name="Freeform 1"/>
              <p:cNvSpPr/>
              <p:nvPr/>
            </p:nvSpPr>
            <p:spPr>
              <a:xfrm>
                <a:off x="9711229" y="3611128"/>
                <a:ext cx="2159569" cy="1138558"/>
              </a:xfrm>
              <a:custGeom>
                <a:avLst/>
                <a:gdLst>
                  <a:gd name="connsiteX0" fmla="*/ 0 w 2159569"/>
                  <a:gd name="connsiteY0" fmla="*/ 1131724 h 1138558"/>
                  <a:gd name="connsiteX1" fmla="*/ 0 w 2159569"/>
                  <a:gd name="connsiteY1" fmla="*/ 1131724 h 1138558"/>
                  <a:gd name="connsiteX2" fmla="*/ 57406 w 2159569"/>
                  <a:gd name="connsiteY2" fmla="*/ 866562 h 1138558"/>
                  <a:gd name="connsiteX3" fmla="*/ 129847 w 2159569"/>
                  <a:gd name="connsiteY3" fmla="*/ 604133 h 1138558"/>
                  <a:gd name="connsiteX4" fmla="*/ 224158 w 2159569"/>
                  <a:gd name="connsiteY4" fmla="*/ 343071 h 1138558"/>
                  <a:gd name="connsiteX5" fmla="*/ 274730 w 2159569"/>
                  <a:gd name="connsiteY5" fmla="*/ 230992 h 1138558"/>
                  <a:gd name="connsiteX6" fmla="*/ 321201 w 2159569"/>
                  <a:gd name="connsiteY6" fmla="*/ 143516 h 1138558"/>
                  <a:gd name="connsiteX7" fmla="*/ 379975 w 2159569"/>
                  <a:gd name="connsiteY7" fmla="*/ 76542 h 1138558"/>
                  <a:gd name="connsiteX8" fmla="*/ 431914 w 2159569"/>
                  <a:gd name="connsiteY8" fmla="*/ 36904 h 1138558"/>
                  <a:gd name="connsiteX9" fmla="*/ 477019 w 2159569"/>
                  <a:gd name="connsiteY9" fmla="*/ 15035 h 1138558"/>
                  <a:gd name="connsiteX10" fmla="*/ 530324 w 2159569"/>
                  <a:gd name="connsiteY10" fmla="*/ 0 h 1138558"/>
                  <a:gd name="connsiteX11" fmla="*/ 576796 w 2159569"/>
                  <a:gd name="connsiteY11" fmla="*/ 5468 h 1138558"/>
                  <a:gd name="connsiteX12" fmla="*/ 675207 w 2159569"/>
                  <a:gd name="connsiteY12" fmla="*/ 36904 h 1138558"/>
                  <a:gd name="connsiteX13" fmla="*/ 747648 w 2159569"/>
                  <a:gd name="connsiteY13" fmla="*/ 90210 h 1138558"/>
                  <a:gd name="connsiteX14" fmla="*/ 840592 w 2159569"/>
                  <a:gd name="connsiteY14" fmla="*/ 181787 h 1138558"/>
                  <a:gd name="connsiteX15" fmla="*/ 1103020 w 2159569"/>
                  <a:gd name="connsiteY15" fmla="*/ 493421 h 1138558"/>
                  <a:gd name="connsiteX16" fmla="*/ 1306676 w 2159569"/>
                  <a:gd name="connsiteY16" fmla="*/ 733981 h 1138558"/>
                  <a:gd name="connsiteX17" fmla="*/ 1454292 w 2159569"/>
                  <a:gd name="connsiteY17" fmla="*/ 887064 h 1138558"/>
                  <a:gd name="connsiteX18" fmla="*/ 1618310 w 2159569"/>
                  <a:gd name="connsiteY18" fmla="*/ 1010077 h 1138558"/>
                  <a:gd name="connsiteX19" fmla="*/ 1778228 w 2159569"/>
                  <a:gd name="connsiteY19" fmla="*/ 1090720 h 1138558"/>
                  <a:gd name="connsiteX20" fmla="*/ 1893040 w 2159569"/>
                  <a:gd name="connsiteY20" fmla="*/ 1119423 h 1138558"/>
                  <a:gd name="connsiteX21" fmla="*/ 2006486 w 2159569"/>
                  <a:gd name="connsiteY21" fmla="*/ 1131724 h 1138558"/>
                  <a:gd name="connsiteX22" fmla="*/ 2159569 w 2159569"/>
                  <a:gd name="connsiteY22" fmla="*/ 1138558 h 113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159569" h="1138558">
                    <a:moveTo>
                      <a:pt x="0" y="1131724"/>
                    </a:moveTo>
                    <a:lnTo>
                      <a:pt x="0" y="1131724"/>
                    </a:lnTo>
                    <a:lnTo>
                      <a:pt x="57406" y="866562"/>
                    </a:lnTo>
                    <a:lnTo>
                      <a:pt x="129847" y="604133"/>
                    </a:lnTo>
                    <a:lnTo>
                      <a:pt x="224158" y="343071"/>
                    </a:lnTo>
                    <a:lnTo>
                      <a:pt x="274730" y="230992"/>
                    </a:lnTo>
                    <a:lnTo>
                      <a:pt x="321201" y="143516"/>
                    </a:lnTo>
                    <a:lnTo>
                      <a:pt x="379975" y="76542"/>
                    </a:lnTo>
                    <a:lnTo>
                      <a:pt x="431914" y="36904"/>
                    </a:lnTo>
                    <a:lnTo>
                      <a:pt x="477019" y="15035"/>
                    </a:lnTo>
                    <a:lnTo>
                      <a:pt x="530324" y="0"/>
                    </a:lnTo>
                    <a:lnTo>
                      <a:pt x="576796" y="5468"/>
                    </a:lnTo>
                    <a:lnTo>
                      <a:pt x="675207" y="36904"/>
                    </a:lnTo>
                    <a:lnTo>
                      <a:pt x="747648" y="90210"/>
                    </a:lnTo>
                    <a:lnTo>
                      <a:pt x="840592" y="181787"/>
                    </a:lnTo>
                    <a:lnTo>
                      <a:pt x="1103020" y="493421"/>
                    </a:lnTo>
                    <a:lnTo>
                      <a:pt x="1306676" y="733981"/>
                    </a:lnTo>
                    <a:lnTo>
                      <a:pt x="1454292" y="887064"/>
                    </a:lnTo>
                    <a:lnTo>
                      <a:pt x="1618310" y="1010077"/>
                    </a:lnTo>
                    <a:lnTo>
                      <a:pt x="1778228" y="1090720"/>
                    </a:lnTo>
                    <a:lnTo>
                      <a:pt x="1893040" y="1119423"/>
                    </a:lnTo>
                    <a:lnTo>
                      <a:pt x="2006486" y="1131724"/>
                    </a:lnTo>
                    <a:lnTo>
                      <a:pt x="2159569" y="1138558"/>
                    </a:lnTo>
                  </a:path>
                </a:pathLst>
              </a:custGeom>
              <a:noFill/>
              <a:ln w="19050">
                <a:solidFill>
                  <a:srgbClr val="00006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9947686" y="3259857"/>
                <a:ext cx="527591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σ²</a:t>
                </a:r>
                <a:r>
                  <a:rPr lang="en-GB" sz="1600" baseline="-25000" dirty="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10487580" y="3503150"/>
                <a:ext cx="262429" cy="235092"/>
              </a:xfrm>
              <a:prstGeom prst="roundRect">
                <a:avLst>
                  <a:gd name="adj" fmla="val 34109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10524877" y="6368941"/>
              <a:ext cx="32335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dirty="0"/>
                <a:t>p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flipV="1">
              <a:off x="9711229" y="6480313"/>
              <a:ext cx="1818162" cy="530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9711229" y="6419352"/>
              <a:ext cx="2159569" cy="133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53409" y="1724670"/>
            <a:ext cx="7296724" cy="249299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We compare here different levels of d/a. In case of d=0, for instance, we expect no heterosis (i.e. no inbreeding depression). This may be true for quality traits (e.g. baking quality). In case of d/a&gt;0, on the contrary, we expect heterosis (e.g. grain yield).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For breeding, the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correlation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between current performance of selected candidates and their later performance in farmers‘ field is important; and if we use them for further breeding, then the correlation between them and their offspring is relevant =&gt;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Variances, Covariances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60040" y="4516581"/>
                <a:ext cx="7309143" cy="22165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Take as example: d/a = 1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. Although we take now d/a as constant,  ….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at p(A1) = 0.02, 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is  98 fold 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; </a:t>
                </a:r>
                <a:b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at p(A1) = 0.20, 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is    8 fold 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; </a:t>
                </a:r>
                <a:b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at p(A1) = 0.50, 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is    2 fold 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; </a:t>
                </a:r>
                <a:b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at p(A1) = </a:t>
                </a:r>
                <a14:m>
                  <m:oMath xmlns:m="http://schemas.openxmlformats.org/officeDocument/2006/math">
                    <m:r>
                      <a:rPr lang="en-GB">
                        <a:latin typeface="Cambria Math" panose="02040503050406030204" pitchFamily="18" charset="0"/>
                      </a:rPr>
                      <m:t>0,</m:t>
                    </m:r>
                    <m:acc>
                      <m:accPr>
                        <m:chr m:val="̅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acc>
                    <m:r>
                      <a:rPr lang="en-GB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,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  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=       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; </a:t>
                </a:r>
                <a:b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at p(A1) = 0.91, 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≈0.20 fold 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endParaRPr lang="en-GB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br>
                  <a:rPr lang="en-GB" sz="12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Message: At </a:t>
                </a:r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same d/a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the </a:t>
                </a:r>
                <a:r>
                  <a:rPr lang="en-GB" dirty="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ratio </a:t>
                </a:r>
                <a:r>
                  <a:rPr lang="en-GB" b="1" dirty="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σ²</a:t>
                </a:r>
                <a:r>
                  <a:rPr lang="en-GB" b="1" baseline="-25000" dirty="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GB" b="1" dirty="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/σ²</a:t>
                </a:r>
                <a:r>
                  <a:rPr lang="en-GB" b="1" baseline="-25000" dirty="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D </a:t>
                </a:r>
                <a:r>
                  <a:rPr lang="en-GB" baseline="-25000" dirty="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dirty="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can be very different. Oh </a:t>
                </a:r>
                <a:r>
                  <a:rPr lang="en-GB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Oh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n-GB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40" y="4516581"/>
                <a:ext cx="7309143" cy="22165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7369183" y="3352800"/>
            <a:ext cx="4707362" cy="2272066"/>
            <a:chOff x="7369183" y="3352800"/>
            <a:chExt cx="4707362" cy="2272066"/>
          </a:xfrm>
        </p:grpSpPr>
        <p:sp>
          <p:nvSpPr>
            <p:cNvPr id="22" name="Rectangle 21"/>
            <p:cNvSpPr/>
            <p:nvPr/>
          </p:nvSpPr>
          <p:spPr>
            <a:xfrm>
              <a:off x="7518400" y="3352800"/>
              <a:ext cx="4558145" cy="15240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24" name="Straight Arrow Connector 23"/>
            <p:cNvCxnSpPr>
              <a:stCxn id="15" idx="3"/>
              <a:endCxn id="22" idx="2"/>
            </p:cNvCxnSpPr>
            <p:nvPr/>
          </p:nvCxnSpPr>
          <p:spPr>
            <a:xfrm flipV="1">
              <a:off x="7369183" y="4876800"/>
              <a:ext cx="2428290" cy="748066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7943274" y="3616037"/>
              <a:ext cx="1427018" cy="923330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d=a=1 </a:t>
              </a:r>
              <a:br>
                <a:rPr lang="en-GB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complete dominance</a:t>
              </a:r>
            </a:p>
          </p:txBody>
        </p:sp>
      </p:grpSp>
      <p:sp>
        <p:nvSpPr>
          <p:cNvPr id="18" name="Textfeld 17"/>
          <p:cNvSpPr txBox="1"/>
          <p:nvPr/>
        </p:nvSpPr>
        <p:spPr>
          <a:xfrm>
            <a:off x="10534650" y="1143000"/>
            <a:ext cx="510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11591925" y="1143000"/>
            <a:ext cx="510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9582150" y="1143000"/>
            <a:ext cx="312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3" name="Freeform 22"/>
          <p:cNvSpPr/>
          <p:nvPr/>
        </p:nvSpPr>
        <p:spPr>
          <a:xfrm>
            <a:off x="9709243" y="4405967"/>
            <a:ext cx="2154761" cy="343053"/>
          </a:xfrm>
          <a:custGeom>
            <a:avLst/>
            <a:gdLst>
              <a:gd name="connsiteX0" fmla="*/ 0 w 2154761"/>
              <a:gd name="connsiteY0" fmla="*/ 338170 h 343053"/>
              <a:gd name="connsiteX1" fmla="*/ 107433 w 2154761"/>
              <a:gd name="connsiteY1" fmla="*/ 328403 h 343053"/>
              <a:gd name="connsiteX2" fmla="*/ 247828 w 2154761"/>
              <a:gd name="connsiteY2" fmla="*/ 288116 h 343053"/>
              <a:gd name="connsiteX3" fmla="*/ 346715 w 2154761"/>
              <a:gd name="connsiteY3" fmla="*/ 242945 h 343053"/>
              <a:gd name="connsiteX4" fmla="*/ 522515 w 2154761"/>
              <a:gd name="connsiteY4" fmla="*/ 162371 h 343053"/>
              <a:gd name="connsiteX5" fmla="*/ 693430 w 2154761"/>
              <a:gd name="connsiteY5" fmla="*/ 85458 h 343053"/>
              <a:gd name="connsiteX6" fmla="*/ 869230 w 2154761"/>
              <a:gd name="connsiteY6" fmla="*/ 29300 h 343053"/>
              <a:gd name="connsiteX7" fmla="*/ 1002300 w 2154761"/>
              <a:gd name="connsiteY7" fmla="*/ 6105 h 343053"/>
              <a:gd name="connsiteX8" fmla="*/ 1062120 w 2154761"/>
              <a:gd name="connsiteY8" fmla="*/ 0 h 343053"/>
              <a:gd name="connsiteX9" fmla="*/ 1193970 w 2154761"/>
              <a:gd name="connsiteY9" fmla="*/ 9767 h 343053"/>
              <a:gd name="connsiteX10" fmla="*/ 1369769 w 2154761"/>
              <a:gd name="connsiteY10" fmla="*/ 48834 h 343053"/>
              <a:gd name="connsiteX11" fmla="*/ 1593180 w 2154761"/>
              <a:gd name="connsiteY11" fmla="*/ 137954 h 343053"/>
              <a:gd name="connsiteX12" fmla="*/ 1801942 w 2154761"/>
              <a:gd name="connsiteY12" fmla="*/ 238062 h 343053"/>
              <a:gd name="connsiteX13" fmla="*/ 1952104 w 2154761"/>
              <a:gd name="connsiteY13" fmla="*/ 300324 h 343053"/>
              <a:gd name="connsiteX14" fmla="*/ 2049770 w 2154761"/>
              <a:gd name="connsiteY14" fmla="*/ 328403 h 343053"/>
              <a:gd name="connsiteX15" fmla="*/ 2154761 w 2154761"/>
              <a:gd name="connsiteY15" fmla="*/ 343053 h 343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54761" h="343053">
                <a:moveTo>
                  <a:pt x="0" y="338170"/>
                </a:moveTo>
                <a:lnTo>
                  <a:pt x="107433" y="328403"/>
                </a:lnTo>
                <a:lnTo>
                  <a:pt x="247828" y="288116"/>
                </a:lnTo>
                <a:lnTo>
                  <a:pt x="346715" y="242945"/>
                </a:lnTo>
                <a:lnTo>
                  <a:pt x="522515" y="162371"/>
                </a:lnTo>
                <a:lnTo>
                  <a:pt x="693430" y="85458"/>
                </a:lnTo>
                <a:lnTo>
                  <a:pt x="869230" y="29300"/>
                </a:lnTo>
                <a:lnTo>
                  <a:pt x="1002300" y="6105"/>
                </a:lnTo>
                <a:lnTo>
                  <a:pt x="1062120" y="0"/>
                </a:lnTo>
                <a:lnTo>
                  <a:pt x="1193970" y="9767"/>
                </a:lnTo>
                <a:lnTo>
                  <a:pt x="1369769" y="48834"/>
                </a:lnTo>
                <a:lnTo>
                  <a:pt x="1593180" y="137954"/>
                </a:lnTo>
                <a:lnTo>
                  <a:pt x="1801942" y="238062"/>
                </a:lnTo>
                <a:lnTo>
                  <a:pt x="1952104" y="300324"/>
                </a:lnTo>
                <a:lnTo>
                  <a:pt x="2049770" y="328403"/>
                </a:lnTo>
                <a:lnTo>
                  <a:pt x="2154761" y="343053"/>
                </a:lnTo>
              </a:path>
            </a:pathLst>
          </a:custGeom>
          <a:noFill/>
          <a:ln>
            <a:solidFill>
              <a:srgbClr val="D833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6748ADA-3FF0-40A1-B76F-54D7CF7238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04829" y="3396570"/>
            <a:ext cx="711135" cy="87410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98899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bgerundete rechteckige Legende 4"/>
          <p:cNvSpPr/>
          <p:nvPr/>
        </p:nvSpPr>
        <p:spPr>
          <a:xfrm>
            <a:off x="96000" y="45205"/>
            <a:ext cx="11939973" cy="5842127"/>
          </a:xfrm>
          <a:prstGeom prst="wedgeRoundRectCallout">
            <a:avLst>
              <a:gd name="adj1" fmla="val -50595"/>
              <a:gd name="adj2" fmla="val 66044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47030" y="783167"/>
            <a:ext cx="1123791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For breeding, the </a:t>
            </a:r>
            <a:r>
              <a:rPr lang="en-GB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correlation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between current performance of selected candidates and their later performance in farmers‘ field is important*; and if we use them for further breeding, then the correlation between them and their offspring is relevant*. Therefore, </a:t>
            </a:r>
            <a:r>
              <a:rPr lang="en-GB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Variances, Covariances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are important Quantitative Genetic parameters, they are the components of such correlations.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You know: Correlation is the ratio between a covariance and the product of two standard deviations. You do not know the details? Well, go for it, help yourself (in a literal sense).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*this is the perspective of broad-sense h²</a:t>
            </a:r>
            <a:b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**this is the perspective of narrow-sense h²</a:t>
            </a:r>
          </a:p>
        </p:txBody>
      </p:sp>
      <p:sp>
        <p:nvSpPr>
          <p:cNvPr id="5" name="Textfeld 5">
            <a:extLst>
              <a:ext uri="{FF2B5EF4-FFF2-40B4-BE49-F238E27FC236}">
                <a16:creationId xmlns:a16="http://schemas.microsoft.com/office/drawing/2014/main" id="{4AE9AA94-FDF2-4135-8B8A-19802BA71D17}"/>
              </a:ext>
            </a:extLst>
          </p:cNvPr>
          <p:cNvSpPr txBox="1"/>
          <p:nvPr/>
        </p:nvSpPr>
        <p:spPr>
          <a:xfrm>
            <a:off x="11562612" y="6319814"/>
            <a:ext cx="56934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20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151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60040" y="91193"/>
            <a:ext cx="7296724" cy="230832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diagrams tell the influence of the degree of dominance on size and development of the additive variance and dominance variance across the scale of p(A1) (0 &lt; p &lt; 1).</a:t>
            </a:r>
          </a:p>
          <a:p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all details are of same importance, some details are rather for enthusiasts.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444509" y="91193"/>
            <a:ext cx="4899892" cy="7192740"/>
            <a:chOff x="7444509" y="91193"/>
            <a:chExt cx="4899892" cy="7192740"/>
          </a:xfrm>
        </p:grpSpPr>
        <p:grpSp>
          <p:nvGrpSpPr>
            <p:cNvPr id="11" name="Group 10"/>
            <p:cNvGrpSpPr/>
            <p:nvPr/>
          </p:nvGrpSpPr>
          <p:grpSpPr>
            <a:xfrm>
              <a:off x="7444509" y="91193"/>
              <a:ext cx="4899892" cy="7192740"/>
              <a:chOff x="7444509" y="91193"/>
              <a:chExt cx="4899892" cy="7192740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7444509" y="91193"/>
                <a:ext cx="4899892" cy="7192740"/>
                <a:chOff x="7444509" y="91193"/>
                <a:chExt cx="4899892" cy="7192740"/>
              </a:xfrm>
            </p:grpSpPr>
            <p:graphicFrame>
              <p:nvGraphicFramePr>
                <p:cNvPr id="3" name="Object 2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4056159042"/>
                    </p:ext>
                  </p:extLst>
                </p:nvPr>
              </p:nvGraphicFramePr>
              <p:xfrm>
                <a:off x="7579448" y="91193"/>
                <a:ext cx="4764953" cy="719274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0049" name="Document" r:id="rId3" imgW="6387851" imgH="9640649" progId="Word.Document.12">
                        <p:link updateAutomatic="1"/>
                      </p:oleObj>
                    </mc:Choice>
                    <mc:Fallback>
                      <p:oleObj name="Document" r:id="rId3" imgW="6387851" imgH="9640649" progId="Word.Document.12">
                        <p:link updateAutomatic="1"/>
                        <p:pic>
                          <p:nvPicPr>
                            <p:cNvPr id="3" name="Object 2"/>
                            <p:cNvPicPr/>
                            <p:nvPr/>
                          </p:nvPicPr>
                          <p:blipFill>
                            <a:blip r:embed="rId4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7579448" y="91193"/>
                              <a:ext cx="4764953" cy="7192740"/>
                            </a:xfrm>
                            <a:prstGeom prst="rect">
                              <a:avLst/>
                            </a:prstGeom>
                            <a:solidFill>
                              <a:schemeClr val="bg1"/>
                            </a:solidFill>
                            <a:ln>
                              <a:noFill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4" name="Rectangle 3"/>
                <p:cNvSpPr/>
                <p:nvPr/>
              </p:nvSpPr>
              <p:spPr>
                <a:xfrm>
                  <a:off x="7444509" y="91193"/>
                  <a:ext cx="4673600" cy="6655971"/>
                </a:xfrm>
                <a:prstGeom prst="rect">
                  <a:avLst/>
                </a:prstGeom>
                <a:noFill/>
                <a:ln w="3175">
                  <a:solidFill>
                    <a:schemeClr val="bg1">
                      <a:lumMod val="9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sp>
            <p:nvSpPr>
              <p:cNvPr id="6" name="Textfeld 5"/>
              <p:cNvSpPr txBox="1"/>
              <p:nvPr/>
            </p:nvSpPr>
            <p:spPr>
              <a:xfrm>
                <a:off x="11604717" y="6435191"/>
                <a:ext cx="626538" cy="461665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r"/>
                <a:fld id="{5B255CE3-06F4-4E80-85AD-A0878CDD5C50}" type="slidenum">
                  <a:rPr lang="en-GB" sz="2400" smtClean="0">
                    <a:latin typeface="Arial" panose="020B0604020202020204" pitchFamily="34" charset="0"/>
                    <a:cs typeface="Arial" panose="020B0604020202020204" pitchFamily="34" charset="0"/>
                  </a:rPr>
                  <a:pPr algn="r"/>
                  <a:t>21</a:t>
                </a:fld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" name="Freeform 1"/>
              <p:cNvSpPr/>
              <p:nvPr/>
            </p:nvSpPr>
            <p:spPr>
              <a:xfrm>
                <a:off x="9711229" y="3611128"/>
                <a:ext cx="2159569" cy="1138558"/>
              </a:xfrm>
              <a:custGeom>
                <a:avLst/>
                <a:gdLst>
                  <a:gd name="connsiteX0" fmla="*/ 0 w 2159569"/>
                  <a:gd name="connsiteY0" fmla="*/ 1131724 h 1138558"/>
                  <a:gd name="connsiteX1" fmla="*/ 0 w 2159569"/>
                  <a:gd name="connsiteY1" fmla="*/ 1131724 h 1138558"/>
                  <a:gd name="connsiteX2" fmla="*/ 57406 w 2159569"/>
                  <a:gd name="connsiteY2" fmla="*/ 866562 h 1138558"/>
                  <a:gd name="connsiteX3" fmla="*/ 129847 w 2159569"/>
                  <a:gd name="connsiteY3" fmla="*/ 604133 h 1138558"/>
                  <a:gd name="connsiteX4" fmla="*/ 224158 w 2159569"/>
                  <a:gd name="connsiteY4" fmla="*/ 343071 h 1138558"/>
                  <a:gd name="connsiteX5" fmla="*/ 274730 w 2159569"/>
                  <a:gd name="connsiteY5" fmla="*/ 230992 h 1138558"/>
                  <a:gd name="connsiteX6" fmla="*/ 321201 w 2159569"/>
                  <a:gd name="connsiteY6" fmla="*/ 143516 h 1138558"/>
                  <a:gd name="connsiteX7" fmla="*/ 379975 w 2159569"/>
                  <a:gd name="connsiteY7" fmla="*/ 76542 h 1138558"/>
                  <a:gd name="connsiteX8" fmla="*/ 431914 w 2159569"/>
                  <a:gd name="connsiteY8" fmla="*/ 36904 h 1138558"/>
                  <a:gd name="connsiteX9" fmla="*/ 477019 w 2159569"/>
                  <a:gd name="connsiteY9" fmla="*/ 15035 h 1138558"/>
                  <a:gd name="connsiteX10" fmla="*/ 530324 w 2159569"/>
                  <a:gd name="connsiteY10" fmla="*/ 0 h 1138558"/>
                  <a:gd name="connsiteX11" fmla="*/ 576796 w 2159569"/>
                  <a:gd name="connsiteY11" fmla="*/ 5468 h 1138558"/>
                  <a:gd name="connsiteX12" fmla="*/ 675207 w 2159569"/>
                  <a:gd name="connsiteY12" fmla="*/ 36904 h 1138558"/>
                  <a:gd name="connsiteX13" fmla="*/ 747648 w 2159569"/>
                  <a:gd name="connsiteY13" fmla="*/ 90210 h 1138558"/>
                  <a:gd name="connsiteX14" fmla="*/ 840592 w 2159569"/>
                  <a:gd name="connsiteY14" fmla="*/ 181787 h 1138558"/>
                  <a:gd name="connsiteX15" fmla="*/ 1103020 w 2159569"/>
                  <a:gd name="connsiteY15" fmla="*/ 493421 h 1138558"/>
                  <a:gd name="connsiteX16" fmla="*/ 1306676 w 2159569"/>
                  <a:gd name="connsiteY16" fmla="*/ 733981 h 1138558"/>
                  <a:gd name="connsiteX17" fmla="*/ 1454292 w 2159569"/>
                  <a:gd name="connsiteY17" fmla="*/ 887064 h 1138558"/>
                  <a:gd name="connsiteX18" fmla="*/ 1618310 w 2159569"/>
                  <a:gd name="connsiteY18" fmla="*/ 1010077 h 1138558"/>
                  <a:gd name="connsiteX19" fmla="*/ 1778228 w 2159569"/>
                  <a:gd name="connsiteY19" fmla="*/ 1090720 h 1138558"/>
                  <a:gd name="connsiteX20" fmla="*/ 1893040 w 2159569"/>
                  <a:gd name="connsiteY20" fmla="*/ 1119423 h 1138558"/>
                  <a:gd name="connsiteX21" fmla="*/ 2006486 w 2159569"/>
                  <a:gd name="connsiteY21" fmla="*/ 1131724 h 1138558"/>
                  <a:gd name="connsiteX22" fmla="*/ 2159569 w 2159569"/>
                  <a:gd name="connsiteY22" fmla="*/ 1138558 h 113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159569" h="1138558">
                    <a:moveTo>
                      <a:pt x="0" y="1131724"/>
                    </a:moveTo>
                    <a:lnTo>
                      <a:pt x="0" y="1131724"/>
                    </a:lnTo>
                    <a:lnTo>
                      <a:pt x="57406" y="866562"/>
                    </a:lnTo>
                    <a:lnTo>
                      <a:pt x="129847" y="604133"/>
                    </a:lnTo>
                    <a:lnTo>
                      <a:pt x="224158" y="343071"/>
                    </a:lnTo>
                    <a:lnTo>
                      <a:pt x="274730" y="230992"/>
                    </a:lnTo>
                    <a:lnTo>
                      <a:pt x="321201" y="143516"/>
                    </a:lnTo>
                    <a:lnTo>
                      <a:pt x="379975" y="76542"/>
                    </a:lnTo>
                    <a:lnTo>
                      <a:pt x="431914" y="36904"/>
                    </a:lnTo>
                    <a:lnTo>
                      <a:pt x="477019" y="15035"/>
                    </a:lnTo>
                    <a:lnTo>
                      <a:pt x="530324" y="0"/>
                    </a:lnTo>
                    <a:lnTo>
                      <a:pt x="576796" y="5468"/>
                    </a:lnTo>
                    <a:lnTo>
                      <a:pt x="675207" y="36904"/>
                    </a:lnTo>
                    <a:lnTo>
                      <a:pt x="747648" y="90210"/>
                    </a:lnTo>
                    <a:lnTo>
                      <a:pt x="840592" y="181787"/>
                    </a:lnTo>
                    <a:lnTo>
                      <a:pt x="1103020" y="493421"/>
                    </a:lnTo>
                    <a:lnTo>
                      <a:pt x="1306676" y="733981"/>
                    </a:lnTo>
                    <a:lnTo>
                      <a:pt x="1454292" y="887064"/>
                    </a:lnTo>
                    <a:lnTo>
                      <a:pt x="1618310" y="1010077"/>
                    </a:lnTo>
                    <a:lnTo>
                      <a:pt x="1778228" y="1090720"/>
                    </a:lnTo>
                    <a:lnTo>
                      <a:pt x="1893040" y="1119423"/>
                    </a:lnTo>
                    <a:lnTo>
                      <a:pt x="2006486" y="1131724"/>
                    </a:lnTo>
                    <a:lnTo>
                      <a:pt x="2159569" y="1138558"/>
                    </a:lnTo>
                  </a:path>
                </a:pathLst>
              </a:custGeom>
              <a:noFill/>
              <a:ln w="19050">
                <a:solidFill>
                  <a:srgbClr val="00006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9947686" y="3259857"/>
                <a:ext cx="527591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σ²</a:t>
                </a:r>
                <a:r>
                  <a:rPr lang="en-GB" sz="1600" baseline="-25000" dirty="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10487580" y="3503150"/>
                <a:ext cx="262429" cy="235092"/>
              </a:xfrm>
              <a:prstGeom prst="roundRect">
                <a:avLst>
                  <a:gd name="adj" fmla="val 34109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10524877" y="6368941"/>
              <a:ext cx="32335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dirty="0"/>
                <a:t>p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flipV="1">
              <a:off x="9711229" y="6480313"/>
              <a:ext cx="1818162" cy="530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9711229" y="6419352"/>
              <a:ext cx="2159569" cy="133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0316" y="3936850"/>
                <a:ext cx="7296724" cy="2586477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0000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We can barely see it, yet: 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is, in </a:t>
                </a:r>
                <a:r>
                  <a:rPr lang="en-GB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this case (d/a=1.5), 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zero at p= 0.8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acc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but not zero at 0.8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acc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&lt; p(A1) &lt; 1.0. In this region, for instance at p(A1)=0.947, 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is only 1% of its maximum size at p=0.22; and 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is still twice of 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, although both are very small there.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Although is nearly looks like this in the diagram, the first intersection of the two curves is not at p=0.50, but at p(A1)=0.4800611698. At that frequency of A1, 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and 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are ‚first time‘ of same size: both, 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and 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are 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=σ²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= 0.5607124162 there.</a:t>
                </a:r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6" y="3936850"/>
                <a:ext cx="7296724" cy="25864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2700">
                <a:solidFill>
                  <a:srgbClr val="0000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Gerade Verbindung mit Pfeil 7"/>
          <p:cNvCxnSpPr/>
          <p:nvPr/>
        </p:nvCxnSpPr>
        <p:spPr>
          <a:xfrm>
            <a:off x="10758391" y="571499"/>
            <a:ext cx="62597" cy="5861076"/>
          </a:xfrm>
          <a:prstGeom prst="straightConnector1">
            <a:avLst/>
          </a:prstGeom>
          <a:ln w="127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/>
          <p:cNvSpPr txBox="1"/>
          <p:nvPr/>
        </p:nvSpPr>
        <p:spPr>
          <a:xfrm>
            <a:off x="10534650" y="1143000"/>
            <a:ext cx="510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11591925" y="1143000"/>
            <a:ext cx="510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9582150" y="1143000"/>
            <a:ext cx="510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559964" y="5002379"/>
            <a:ext cx="4558145" cy="15240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32" name="Straight Arrow Connector 31"/>
          <p:cNvCxnSpPr>
            <a:stCxn id="13" idx="3"/>
            <a:endCxn id="37" idx="2"/>
          </p:cNvCxnSpPr>
          <p:nvPr/>
        </p:nvCxnSpPr>
        <p:spPr>
          <a:xfrm>
            <a:off x="7377040" y="5230089"/>
            <a:ext cx="4148344" cy="1177911"/>
          </a:xfrm>
          <a:prstGeom prst="straightConnector1">
            <a:avLst/>
          </a:prstGeom>
          <a:ln w="12700">
            <a:solidFill>
              <a:srgbClr val="0000F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883373" y="5302714"/>
            <a:ext cx="1427018" cy="923330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d=1.5a </a:t>
            </a:r>
            <a:b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over- dominance</a:t>
            </a:r>
          </a:p>
        </p:txBody>
      </p:sp>
      <p:sp>
        <p:nvSpPr>
          <p:cNvPr id="37" name="Oval 36"/>
          <p:cNvSpPr/>
          <p:nvPr/>
        </p:nvSpPr>
        <p:spPr>
          <a:xfrm>
            <a:off x="11525384" y="6228000"/>
            <a:ext cx="360000" cy="360000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Oval 23"/>
          <p:cNvSpPr/>
          <p:nvPr/>
        </p:nvSpPr>
        <p:spPr>
          <a:xfrm>
            <a:off x="10656000" y="5760000"/>
            <a:ext cx="216000" cy="216000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0040" y="2493433"/>
            <a:ext cx="7296724" cy="92333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True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over-dominance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is rather rare. Typical degree of dominance are 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0 &lt; d/a &lt; 1. DOI 10.1016/j.tig.2023.12.003; DOI 10.1111/evo.14189;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DOI 10.2134/1999.geneticsandexploitation.c5</a:t>
            </a:r>
          </a:p>
        </p:txBody>
      </p:sp>
    </p:spTree>
    <p:extLst>
      <p:ext uri="{BB962C8B-B14F-4D97-AF65-F5344CB8AC3E}">
        <p14:creationId xmlns:p14="http://schemas.microsoft.com/office/powerpoint/2010/main" val="32278015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bgerundete rechteckige Legende 4"/>
          <p:cNvSpPr/>
          <p:nvPr/>
        </p:nvSpPr>
        <p:spPr>
          <a:xfrm>
            <a:off x="96000" y="45205"/>
            <a:ext cx="11939973" cy="5842127"/>
          </a:xfrm>
          <a:prstGeom prst="wedgeRoundRectCallout">
            <a:avLst>
              <a:gd name="adj1" fmla="val -50595"/>
              <a:gd name="adj2" fmla="val 66044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78958" y="486246"/>
            <a:ext cx="1117405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Les us exploit an opportunity to think outside the box, across different areas of ‘Applied Genetics’. 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Join ‘Natural Selection’ 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(which is a topic from Population Genetics)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...  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with ‘Genetic Variance in case of Overdominance’ 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(which is a topic from Quantitative Genetics).</a:t>
            </a:r>
          </a:p>
        </p:txBody>
      </p:sp>
      <p:sp>
        <p:nvSpPr>
          <p:cNvPr id="5" name="Textfeld 5">
            <a:extLst>
              <a:ext uri="{FF2B5EF4-FFF2-40B4-BE49-F238E27FC236}">
                <a16:creationId xmlns:a16="http://schemas.microsoft.com/office/drawing/2014/main" id="{80DC03D7-8A5D-4611-986C-05A26124AC32}"/>
              </a:ext>
            </a:extLst>
          </p:cNvPr>
          <p:cNvSpPr txBox="1"/>
          <p:nvPr/>
        </p:nvSpPr>
        <p:spPr>
          <a:xfrm>
            <a:off x="11562612" y="6319814"/>
            <a:ext cx="56934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22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7018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/>
          <p:cNvGrpSpPr/>
          <p:nvPr/>
        </p:nvGrpSpPr>
        <p:grpSpPr>
          <a:xfrm>
            <a:off x="125177" y="922867"/>
            <a:ext cx="7298267" cy="5304366"/>
            <a:chOff x="131233" y="922867"/>
            <a:chExt cx="7298267" cy="5304366"/>
          </a:xfrm>
        </p:grpSpPr>
        <p:sp>
          <p:nvSpPr>
            <p:cNvPr id="3" name="Rectangle 2"/>
            <p:cNvSpPr/>
            <p:nvPr/>
          </p:nvSpPr>
          <p:spPr>
            <a:xfrm>
              <a:off x="131233" y="922867"/>
              <a:ext cx="7298267" cy="53043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218686" y="1015552"/>
              <a:ext cx="6694741" cy="4933753"/>
              <a:chOff x="218686" y="1015552"/>
              <a:chExt cx="6694741" cy="4933753"/>
            </a:xfrm>
          </p:grpSpPr>
          <p:sp>
            <p:nvSpPr>
              <p:cNvPr id="27" name="Line 6"/>
              <p:cNvSpPr>
                <a:spLocks noChangeShapeType="1"/>
              </p:cNvSpPr>
              <p:nvPr/>
            </p:nvSpPr>
            <p:spPr bwMode="auto">
              <a:xfrm flipV="1">
                <a:off x="1060019" y="1390871"/>
                <a:ext cx="0" cy="397291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28" name="Line 7"/>
              <p:cNvSpPr>
                <a:spLocks noChangeShapeType="1"/>
              </p:cNvSpPr>
              <p:nvPr/>
            </p:nvSpPr>
            <p:spPr bwMode="auto">
              <a:xfrm flipV="1">
                <a:off x="6805638" y="1390871"/>
                <a:ext cx="0" cy="397291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29" name="Line 8"/>
              <p:cNvSpPr>
                <a:spLocks noChangeShapeType="1"/>
              </p:cNvSpPr>
              <p:nvPr/>
            </p:nvSpPr>
            <p:spPr bwMode="auto">
              <a:xfrm flipH="1">
                <a:off x="969814" y="5363781"/>
                <a:ext cx="90205" cy="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0" name="Line 9"/>
              <p:cNvSpPr>
                <a:spLocks noChangeShapeType="1"/>
              </p:cNvSpPr>
              <p:nvPr/>
            </p:nvSpPr>
            <p:spPr bwMode="auto">
              <a:xfrm>
                <a:off x="6805638" y="5363781"/>
                <a:ext cx="88897" cy="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1" name="Rectangle 30"/>
              <p:cNvSpPr>
                <a:spLocks noChangeArrowheads="1"/>
              </p:cNvSpPr>
              <p:nvPr/>
            </p:nvSpPr>
            <p:spPr bwMode="auto">
              <a:xfrm>
                <a:off x="560627" y="5264425"/>
                <a:ext cx="339837" cy="29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0.0</a:t>
                </a:r>
                <a:endPara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" name="Line 11"/>
              <p:cNvSpPr>
                <a:spLocks noChangeShapeType="1"/>
              </p:cNvSpPr>
              <p:nvPr/>
            </p:nvSpPr>
            <p:spPr bwMode="auto">
              <a:xfrm flipH="1">
                <a:off x="969814" y="4966359"/>
                <a:ext cx="90205" cy="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3" name="Line 12"/>
              <p:cNvSpPr>
                <a:spLocks noChangeShapeType="1"/>
              </p:cNvSpPr>
              <p:nvPr/>
            </p:nvSpPr>
            <p:spPr bwMode="auto">
              <a:xfrm>
                <a:off x="6805638" y="4966359"/>
                <a:ext cx="88897" cy="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4" name="Rectangle 33"/>
              <p:cNvSpPr>
                <a:spLocks noChangeArrowheads="1"/>
              </p:cNvSpPr>
              <p:nvPr/>
            </p:nvSpPr>
            <p:spPr bwMode="auto">
              <a:xfrm>
                <a:off x="560627" y="4868311"/>
                <a:ext cx="339837" cy="29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0.1</a:t>
                </a:r>
                <a:endPara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" name="Line 14"/>
              <p:cNvSpPr>
                <a:spLocks noChangeShapeType="1"/>
              </p:cNvSpPr>
              <p:nvPr/>
            </p:nvSpPr>
            <p:spPr bwMode="auto">
              <a:xfrm flipH="1">
                <a:off x="969814" y="4570244"/>
                <a:ext cx="90205" cy="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6" name="Line 15"/>
              <p:cNvSpPr>
                <a:spLocks noChangeShapeType="1"/>
              </p:cNvSpPr>
              <p:nvPr/>
            </p:nvSpPr>
            <p:spPr bwMode="auto">
              <a:xfrm>
                <a:off x="6805638" y="4570244"/>
                <a:ext cx="88897" cy="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7" name="Rectangle 36"/>
              <p:cNvSpPr>
                <a:spLocks noChangeArrowheads="1"/>
              </p:cNvSpPr>
              <p:nvPr/>
            </p:nvSpPr>
            <p:spPr bwMode="auto">
              <a:xfrm>
                <a:off x="560627" y="4469582"/>
                <a:ext cx="339837" cy="29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0.2</a:t>
                </a:r>
                <a:endPara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8" name="Line 17"/>
              <p:cNvSpPr>
                <a:spLocks noChangeShapeType="1"/>
              </p:cNvSpPr>
              <p:nvPr/>
            </p:nvSpPr>
            <p:spPr bwMode="auto">
              <a:xfrm flipH="1">
                <a:off x="969814" y="4171516"/>
                <a:ext cx="90205" cy="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9" name="Line 18"/>
              <p:cNvSpPr>
                <a:spLocks noChangeShapeType="1"/>
              </p:cNvSpPr>
              <p:nvPr/>
            </p:nvSpPr>
            <p:spPr bwMode="auto">
              <a:xfrm>
                <a:off x="6805638" y="4171516"/>
                <a:ext cx="88897" cy="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0" name="Rectangle 39"/>
              <p:cNvSpPr>
                <a:spLocks noChangeArrowheads="1"/>
              </p:cNvSpPr>
              <p:nvPr/>
            </p:nvSpPr>
            <p:spPr bwMode="auto">
              <a:xfrm>
                <a:off x="560627" y="4073467"/>
                <a:ext cx="339837" cy="29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0.3</a:t>
                </a:r>
                <a:endPara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" name="Line 20"/>
              <p:cNvSpPr>
                <a:spLocks noChangeShapeType="1"/>
              </p:cNvSpPr>
              <p:nvPr/>
            </p:nvSpPr>
            <p:spPr bwMode="auto">
              <a:xfrm flipH="1">
                <a:off x="969814" y="3775401"/>
                <a:ext cx="90205" cy="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2" name="Line 21"/>
              <p:cNvSpPr>
                <a:spLocks noChangeShapeType="1"/>
              </p:cNvSpPr>
              <p:nvPr/>
            </p:nvSpPr>
            <p:spPr bwMode="auto">
              <a:xfrm>
                <a:off x="6805638" y="3775401"/>
                <a:ext cx="88897" cy="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3" name="Rectangle 42"/>
              <p:cNvSpPr>
                <a:spLocks noChangeArrowheads="1"/>
              </p:cNvSpPr>
              <p:nvPr/>
            </p:nvSpPr>
            <p:spPr bwMode="auto">
              <a:xfrm>
                <a:off x="560627" y="3676045"/>
                <a:ext cx="339837" cy="29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0.4</a:t>
                </a:r>
                <a:endPara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" name="Line 23"/>
              <p:cNvSpPr>
                <a:spLocks noChangeShapeType="1"/>
              </p:cNvSpPr>
              <p:nvPr/>
            </p:nvSpPr>
            <p:spPr bwMode="auto">
              <a:xfrm flipH="1">
                <a:off x="969814" y="3376672"/>
                <a:ext cx="90205" cy="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5" name="Line 24"/>
              <p:cNvSpPr>
                <a:spLocks noChangeShapeType="1"/>
              </p:cNvSpPr>
              <p:nvPr/>
            </p:nvSpPr>
            <p:spPr bwMode="auto">
              <a:xfrm>
                <a:off x="6805638" y="3376672"/>
                <a:ext cx="88897" cy="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6" name="Rectangle 45"/>
              <p:cNvSpPr>
                <a:spLocks noChangeArrowheads="1"/>
              </p:cNvSpPr>
              <p:nvPr/>
            </p:nvSpPr>
            <p:spPr bwMode="auto">
              <a:xfrm>
                <a:off x="560627" y="3278624"/>
                <a:ext cx="339837" cy="29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0.5</a:t>
                </a:r>
                <a:endPara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" name="Line 26"/>
              <p:cNvSpPr>
                <a:spLocks noChangeShapeType="1"/>
              </p:cNvSpPr>
              <p:nvPr/>
            </p:nvSpPr>
            <p:spPr bwMode="auto">
              <a:xfrm flipH="1">
                <a:off x="969814" y="2980558"/>
                <a:ext cx="90205" cy="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8" name="Line 27"/>
              <p:cNvSpPr>
                <a:spLocks noChangeShapeType="1"/>
              </p:cNvSpPr>
              <p:nvPr/>
            </p:nvSpPr>
            <p:spPr bwMode="auto">
              <a:xfrm>
                <a:off x="6805638" y="2980558"/>
                <a:ext cx="88897" cy="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9" name="Rectangle 48"/>
              <p:cNvSpPr>
                <a:spLocks noChangeArrowheads="1"/>
              </p:cNvSpPr>
              <p:nvPr/>
            </p:nvSpPr>
            <p:spPr bwMode="auto">
              <a:xfrm>
                <a:off x="560627" y="2881202"/>
                <a:ext cx="339837" cy="29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0.6</a:t>
                </a:r>
                <a:endPara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0" name="Line 29"/>
              <p:cNvSpPr>
                <a:spLocks noChangeShapeType="1"/>
              </p:cNvSpPr>
              <p:nvPr/>
            </p:nvSpPr>
            <p:spPr bwMode="auto">
              <a:xfrm flipH="1">
                <a:off x="969814" y="2583136"/>
                <a:ext cx="90205" cy="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1" name="Line 30"/>
              <p:cNvSpPr>
                <a:spLocks noChangeShapeType="1"/>
              </p:cNvSpPr>
              <p:nvPr/>
            </p:nvSpPr>
            <p:spPr bwMode="auto">
              <a:xfrm>
                <a:off x="6805638" y="2583136"/>
                <a:ext cx="88897" cy="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2" name="Rectangle 51"/>
              <p:cNvSpPr>
                <a:spLocks noChangeArrowheads="1"/>
              </p:cNvSpPr>
              <p:nvPr/>
            </p:nvSpPr>
            <p:spPr bwMode="auto">
              <a:xfrm>
                <a:off x="560627" y="2483780"/>
                <a:ext cx="339837" cy="29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0.7</a:t>
                </a:r>
                <a:endPara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3" name="Line 32"/>
              <p:cNvSpPr>
                <a:spLocks noChangeShapeType="1"/>
              </p:cNvSpPr>
              <p:nvPr/>
            </p:nvSpPr>
            <p:spPr bwMode="auto">
              <a:xfrm flipH="1">
                <a:off x="969814" y="2185714"/>
                <a:ext cx="90205" cy="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4" name="Line 33"/>
              <p:cNvSpPr>
                <a:spLocks noChangeShapeType="1"/>
              </p:cNvSpPr>
              <p:nvPr/>
            </p:nvSpPr>
            <p:spPr bwMode="auto">
              <a:xfrm>
                <a:off x="6805638" y="2185714"/>
                <a:ext cx="88897" cy="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5" name="Rectangle 54"/>
              <p:cNvSpPr>
                <a:spLocks noChangeArrowheads="1"/>
              </p:cNvSpPr>
              <p:nvPr/>
            </p:nvSpPr>
            <p:spPr bwMode="auto">
              <a:xfrm>
                <a:off x="560627" y="2086359"/>
                <a:ext cx="339837" cy="29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0.8</a:t>
                </a:r>
                <a:endPara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6" name="Line 35"/>
              <p:cNvSpPr>
                <a:spLocks noChangeShapeType="1"/>
              </p:cNvSpPr>
              <p:nvPr/>
            </p:nvSpPr>
            <p:spPr bwMode="auto">
              <a:xfrm flipH="1">
                <a:off x="969814" y="1788292"/>
                <a:ext cx="90205" cy="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7" name="Line 36"/>
              <p:cNvSpPr>
                <a:spLocks noChangeShapeType="1"/>
              </p:cNvSpPr>
              <p:nvPr/>
            </p:nvSpPr>
            <p:spPr bwMode="auto">
              <a:xfrm>
                <a:off x="6805638" y="1788292"/>
                <a:ext cx="88897" cy="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58" name="Rectangle 57"/>
              <p:cNvSpPr>
                <a:spLocks noChangeArrowheads="1"/>
              </p:cNvSpPr>
              <p:nvPr/>
            </p:nvSpPr>
            <p:spPr bwMode="auto">
              <a:xfrm>
                <a:off x="560627" y="1690245"/>
                <a:ext cx="339837" cy="29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0.9</a:t>
                </a:r>
                <a:endPara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9" name="Line 38"/>
              <p:cNvSpPr>
                <a:spLocks noChangeShapeType="1"/>
              </p:cNvSpPr>
              <p:nvPr/>
            </p:nvSpPr>
            <p:spPr bwMode="auto">
              <a:xfrm flipH="1">
                <a:off x="969814" y="1390871"/>
                <a:ext cx="90205" cy="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0" name="Line 39"/>
              <p:cNvSpPr>
                <a:spLocks noChangeShapeType="1"/>
              </p:cNvSpPr>
              <p:nvPr/>
            </p:nvSpPr>
            <p:spPr bwMode="auto">
              <a:xfrm>
                <a:off x="6805638" y="1390871"/>
                <a:ext cx="88897" cy="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1" name="Rectangle 60"/>
              <p:cNvSpPr>
                <a:spLocks noChangeArrowheads="1"/>
              </p:cNvSpPr>
              <p:nvPr/>
            </p:nvSpPr>
            <p:spPr bwMode="auto">
              <a:xfrm>
                <a:off x="560627" y="1291515"/>
                <a:ext cx="339837" cy="29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1.0</a:t>
                </a:r>
                <a:endPara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2" name="Rectangle 61"/>
              <p:cNvSpPr>
                <a:spLocks noChangeArrowheads="1"/>
              </p:cNvSpPr>
              <p:nvPr/>
            </p:nvSpPr>
            <p:spPr bwMode="auto">
              <a:xfrm rot="16200000">
                <a:off x="-1600883" y="3238827"/>
                <a:ext cx="391613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Frequency of unfavourable allele ‘A2'</a:t>
                </a:r>
                <a:endParaRPr kumimoji="0" lang="en-GB" alt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3" name="Line 42"/>
              <p:cNvSpPr>
                <a:spLocks noChangeShapeType="1"/>
              </p:cNvSpPr>
              <p:nvPr/>
            </p:nvSpPr>
            <p:spPr bwMode="auto">
              <a:xfrm>
                <a:off x="1060019" y="5363781"/>
                <a:ext cx="5745620" cy="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4" name="Line 43"/>
              <p:cNvSpPr>
                <a:spLocks noChangeShapeType="1"/>
              </p:cNvSpPr>
              <p:nvPr/>
            </p:nvSpPr>
            <p:spPr bwMode="auto">
              <a:xfrm>
                <a:off x="1060019" y="1390871"/>
                <a:ext cx="5745620" cy="0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5" name="Line 44"/>
              <p:cNvSpPr>
                <a:spLocks noChangeShapeType="1"/>
              </p:cNvSpPr>
              <p:nvPr/>
            </p:nvSpPr>
            <p:spPr bwMode="auto">
              <a:xfrm>
                <a:off x="1060019" y="5363781"/>
                <a:ext cx="0" cy="84975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6" name="Line 45"/>
              <p:cNvSpPr>
                <a:spLocks noChangeShapeType="1"/>
              </p:cNvSpPr>
              <p:nvPr/>
            </p:nvSpPr>
            <p:spPr bwMode="auto">
              <a:xfrm flipV="1">
                <a:off x="1060019" y="1305896"/>
                <a:ext cx="0" cy="84975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7" name="Rectangle 66"/>
              <p:cNvSpPr>
                <a:spLocks noChangeArrowheads="1"/>
              </p:cNvSpPr>
              <p:nvPr/>
            </p:nvSpPr>
            <p:spPr bwMode="auto">
              <a:xfrm>
                <a:off x="954126" y="5468365"/>
                <a:ext cx="136256" cy="29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8" name="Line 47"/>
              <p:cNvSpPr>
                <a:spLocks noChangeShapeType="1"/>
              </p:cNvSpPr>
              <p:nvPr/>
            </p:nvSpPr>
            <p:spPr bwMode="auto">
              <a:xfrm>
                <a:off x="1635234" y="5363781"/>
                <a:ext cx="0" cy="84975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69" name="Line 48"/>
              <p:cNvSpPr>
                <a:spLocks noChangeShapeType="1"/>
              </p:cNvSpPr>
              <p:nvPr/>
            </p:nvSpPr>
            <p:spPr bwMode="auto">
              <a:xfrm flipV="1">
                <a:off x="1635234" y="1305896"/>
                <a:ext cx="0" cy="84975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0" name="Rectangle 69"/>
              <p:cNvSpPr>
                <a:spLocks noChangeArrowheads="1"/>
              </p:cNvSpPr>
              <p:nvPr/>
            </p:nvSpPr>
            <p:spPr bwMode="auto">
              <a:xfrm>
                <a:off x="1529342" y="5468365"/>
                <a:ext cx="136256" cy="29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</a:t>
                </a:r>
                <a:endPara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1" name="Line 50"/>
              <p:cNvSpPr>
                <a:spLocks noChangeShapeType="1"/>
              </p:cNvSpPr>
              <p:nvPr/>
            </p:nvSpPr>
            <p:spPr bwMode="auto">
              <a:xfrm>
                <a:off x="2209142" y="5363781"/>
                <a:ext cx="0" cy="84975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2" name="Line 51"/>
              <p:cNvSpPr>
                <a:spLocks noChangeShapeType="1"/>
              </p:cNvSpPr>
              <p:nvPr/>
            </p:nvSpPr>
            <p:spPr bwMode="auto">
              <a:xfrm flipV="1">
                <a:off x="2209142" y="1305896"/>
                <a:ext cx="0" cy="84975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3" name="Rectangle 72"/>
              <p:cNvSpPr>
                <a:spLocks noChangeArrowheads="1"/>
              </p:cNvSpPr>
              <p:nvPr/>
            </p:nvSpPr>
            <p:spPr bwMode="auto">
              <a:xfrm>
                <a:off x="2044421" y="5468365"/>
                <a:ext cx="272510" cy="29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10</a:t>
                </a:r>
                <a:endPara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4" name="Line 53"/>
              <p:cNvSpPr>
                <a:spLocks noChangeShapeType="1"/>
              </p:cNvSpPr>
              <p:nvPr/>
            </p:nvSpPr>
            <p:spPr bwMode="auto">
              <a:xfrm>
                <a:off x="2784358" y="5363781"/>
                <a:ext cx="0" cy="84975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5" name="Line 54"/>
              <p:cNvSpPr>
                <a:spLocks noChangeShapeType="1"/>
              </p:cNvSpPr>
              <p:nvPr/>
            </p:nvSpPr>
            <p:spPr bwMode="auto">
              <a:xfrm flipV="1">
                <a:off x="2784358" y="1305896"/>
                <a:ext cx="0" cy="84975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6" name="Rectangle 75"/>
              <p:cNvSpPr>
                <a:spLocks noChangeArrowheads="1"/>
              </p:cNvSpPr>
              <p:nvPr/>
            </p:nvSpPr>
            <p:spPr bwMode="auto">
              <a:xfrm>
                <a:off x="2619637" y="5468365"/>
                <a:ext cx="272510" cy="29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15</a:t>
                </a:r>
                <a:endPara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7" name="Line 56"/>
              <p:cNvSpPr>
                <a:spLocks noChangeShapeType="1"/>
              </p:cNvSpPr>
              <p:nvPr/>
            </p:nvSpPr>
            <p:spPr bwMode="auto">
              <a:xfrm>
                <a:off x="3358266" y="5363781"/>
                <a:ext cx="0" cy="84975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8" name="Line 57"/>
              <p:cNvSpPr>
                <a:spLocks noChangeShapeType="1"/>
              </p:cNvSpPr>
              <p:nvPr/>
            </p:nvSpPr>
            <p:spPr bwMode="auto">
              <a:xfrm flipV="1">
                <a:off x="3358266" y="1305896"/>
                <a:ext cx="0" cy="84975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79" name="Rectangle 78"/>
              <p:cNvSpPr>
                <a:spLocks noChangeArrowheads="1"/>
              </p:cNvSpPr>
              <p:nvPr/>
            </p:nvSpPr>
            <p:spPr bwMode="auto">
              <a:xfrm>
                <a:off x="3194852" y="5468365"/>
                <a:ext cx="272510" cy="29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20</a:t>
                </a:r>
                <a:endPara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0" name="Line 59"/>
              <p:cNvSpPr>
                <a:spLocks noChangeShapeType="1"/>
              </p:cNvSpPr>
              <p:nvPr/>
            </p:nvSpPr>
            <p:spPr bwMode="auto">
              <a:xfrm>
                <a:off x="3933482" y="5363781"/>
                <a:ext cx="0" cy="84975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1" name="Line 60"/>
              <p:cNvSpPr>
                <a:spLocks noChangeShapeType="1"/>
              </p:cNvSpPr>
              <p:nvPr/>
            </p:nvSpPr>
            <p:spPr bwMode="auto">
              <a:xfrm flipV="1">
                <a:off x="3933482" y="1305896"/>
                <a:ext cx="0" cy="84975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2" name="Rectangle 81"/>
              <p:cNvSpPr>
                <a:spLocks noChangeArrowheads="1"/>
              </p:cNvSpPr>
              <p:nvPr/>
            </p:nvSpPr>
            <p:spPr bwMode="auto">
              <a:xfrm>
                <a:off x="3768761" y="5468365"/>
                <a:ext cx="272510" cy="29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25</a:t>
                </a:r>
                <a:endPara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3" name="Line 62"/>
              <p:cNvSpPr>
                <a:spLocks noChangeShapeType="1"/>
              </p:cNvSpPr>
              <p:nvPr/>
            </p:nvSpPr>
            <p:spPr bwMode="auto">
              <a:xfrm>
                <a:off x="4507390" y="5363781"/>
                <a:ext cx="0" cy="84975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4" name="Line 63"/>
              <p:cNvSpPr>
                <a:spLocks noChangeShapeType="1"/>
              </p:cNvSpPr>
              <p:nvPr/>
            </p:nvSpPr>
            <p:spPr bwMode="auto">
              <a:xfrm flipV="1">
                <a:off x="4507390" y="1305896"/>
                <a:ext cx="0" cy="84975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5" name="Rectangle 84"/>
              <p:cNvSpPr>
                <a:spLocks noChangeArrowheads="1"/>
              </p:cNvSpPr>
              <p:nvPr/>
            </p:nvSpPr>
            <p:spPr bwMode="auto">
              <a:xfrm>
                <a:off x="4342669" y="5468365"/>
                <a:ext cx="272510" cy="29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30</a:t>
                </a:r>
                <a:endPara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6" name="Line 65"/>
              <p:cNvSpPr>
                <a:spLocks noChangeShapeType="1"/>
              </p:cNvSpPr>
              <p:nvPr/>
            </p:nvSpPr>
            <p:spPr bwMode="auto">
              <a:xfrm>
                <a:off x="5081299" y="5363781"/>
                <a:ext cx="0" cy="84975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7" name="Line 66"/>
              <p:cNvSpPr>
                <a:spLocks noChangeShapeType="1"/>
              </p:cNvSpPr>
              <p:nvPr/>
            </p:nvSpPr>
            <p:spPr bwMode="auto">
              <a:xfrm flipV="1">
                <a:off x="5081299" y="1305896"/>
                <a:ext cx="0" cy="84975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88" name="Rectangle 87"/>
              <p:cNvSpPr>
                <a:spLocks noChangeArrowheads="1"/>
              </p:cNvSpPr>
              <p:nvPr/>
            </p:nvSpPr>
            <p:spPr bwMode="auto">
              <a:xfrm>
                <a:off x="4917885" y="5468365"/>
                <a:ext cx="272510" cy="29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35</a:t>
                </a:r>
                <a:endPara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9" name="Line 68"/>
              <p:cNvSpPr>
                <a:spLocks noChangeShapeType="1"/>
              </p:cNvSpPr>
              <p:nvPr/>
            </p:nvSpPr>
            <p:spPr bwMode="auto">
              <a:xfrm>
                <a:off x="5656514" y="5363781"/>
                <a:ext cx="0" cy="84975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90" name="Line 69"/>
              <p:cNvSpPr>
                <a:spLocks noChangeShapeType="1"/>
              </p:cNvSpPr>
              <p:nvPr/>
            </p:nvSpPr>
            <p:spPr bwMode="auto">
              <a:xfrm flipV="1">
                <a:off x="5656514" y="1305896"/>
                <a:ext cx="0" cy="84975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91" name="Rectangle 90"/>
              <p:cNvSpPr>
                <a:spLocks noChangeArrowheads="1"/>
              </p:cNvSpPr>
              <p:nvPr/>
            </p:nvSpPr>
            <p:spPr bwMode="auto">
              <a:xfrm>
                <a:off x="5491793" y="5468365"/>
                <a:ext cx="272510" cy="29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40</a:t>
                </a:r>
                <a:endPara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2" name="Line 71"/>
              <p:cNvSpPr>
                <a:spLocks noChangeShapeType="1"/>
              </p:cNvSpPr>
              <p:nvPr/>
            </p:nvSpPr>
            <p:spPr bwMode="auto">
              <a:xfrm>
                <a:off x="6230422" y="5363781"/>
                <a:ext cx="0" cy="84975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93" name="Line 72"/>
              <p:cNvSpPr>
                <a:spLocks noChangeShapeType="1"/>
              </p:cNvSpPr>
              <p:nvPr/>
            </p:nvSpPr>
            <p:spPr bwMode="auto">
              <a:xfrm flipV="1">
                <a:off x="6230422" y="1305896"/>
                <a:ext cx="0" cy="84975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94" name="Rectangle 93"/>
              <p:cNvSpPr>
                <a:spLocks noChangeArrowheads="1"/>
              </p:cNvSpPr>
              <p:nvPr/>
            </p:nvSpPr>
            <p:spPr bwMode="auto">
              <a:xfrm>
                <a:off x="6067009" y="5468365"/>
                <a:ext cx="272510" cy="29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45</a:t>
                </a:r>
                <a:endPara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5" name="Line 74"/>
              <p:cNvSpPr>
                <a:spLocks noChangeShapeType="1"/>
              </p:cNvSpPr>
              <p:nvPr/>
            </p:nvSpPr>
            <p:spPr bwMode="auto">
              <a:xfrm>
                <a:off x="6805638" y="5363781"/>
                <a:ext cx="0" cy="84975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96" name="Line 75"/>
              <p:cNvSpPr>
                <a:spLocks noChangeShapeType="1"/>
              </p:cNvSpPr>
              <p:nvPr/>
            </p:nvSpPr>
            <p:spPr bwMode="auto">
              <a:xfrm flipV="1">
                <a:off x="6805638" y="1305896"/>
                <a:ext cx="0" cy="84975"/>
              </a:xfrm>
              <a:prstGeom prst="line">
                <a:avLst/>
              </a:pr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97" name="Rectangle 96"/>
              <p:cNvSpPr>
                <a:spLocks noChangeArrowheads="1"/>
              </p:cNvSpPr>
              <p:nvPr/>
            </p:nvSpPr>
            <p:spPr bwMode="auto">
              <a:xfrm>
                <a:off x="6640917" y="5468365"/>
                <a:ext cx="272510" cy="29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sz="1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50</a:t>
                </a:r>
                <a:endPara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8" name="Rectangle 97"/>
              <p:cNvSpPr>
                <a:spLocks noChangeArrowheads="1"/>
              </p:cNvSpPr>
              <p:nvPr/>
            </p:nvSpPr>
            <p:spPr bwMode="auto">
              <a:xfrm>
                <a:off x="907063" y="5672306"/>
                <a:ext cx="507029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Generations under constant selection against ‘A2'</a:t>
                </a:r>
                <a:endParaRPr kumimoji="0" lang="en-GB" alt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9" name="Freeform 98"/>
              <p:cNvSpPr>
                <a:spLocks/>
              </p:cNvSpPr>
              <p:nvPr/>
            </p:nvSpPr>
            <p:spPr bwMode="auto">
              <a:xfrm>
                <a:off x="3128180" y="5349400"/>
                <a:ext cx="230086" cy="10458"/>
              </a:xfrm>
              <a:custGeom>
                <a:avLst/>
                <a:gdLst>
                  <a:gd name="T0" fmla="*/ 0 w 350"/>
                  <a:gd name="T1" fmla="*/ 0 h 17"/>
                  <a:gd name="T2" fmla="*/ 175 w 350"/>
                  <a:gd name="T3" fmla="*/ 11 h 17"/>
                  <a:gd name="T4" fmla="*/ 350 w 350"/>
                  <a:gd name="T5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" h="17">
                    <a:moveTo>
                      <a:pt x="0" y="0"/>
                    </a:moveTo>
                    <a:lnTo>
                      <a:pt x="175" y="11"/>
                    </a:lnTo>
                    <a:lnTo>
                      <a:pt x="350" y="17"/>
                    </a:lnTo>
                  </a:path>
                </a:pathLst>
              </a:custGeom>
              <a:noFill/>
              <a:ln w="365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00" name="Rectangle 1102"/>
              <p:cNvSpPr>
                <a:spLocks noChangeArrowheads="1"/>
              </p:cNvSpPr>
              <p:nvPr/>
            </p:nvSpPr>
            <p:spPr bwMode="auto">
              <a:xfrm>
                <a:off x="1060019" y="1015552"/>
                <a:ext cx="308417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GB" altLang="en-US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Initial frequency q(A2) = 0.999</a:t>
                </a:r>
                <a:endParaRPr kumimoji="0" lang="en-GB" alt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6" name="Line 57"/>
            <p:cNvSpPr>
              <a:spLocks noChangeShapeType="1"/>
            </p:cNvSpPr>
            <p:nvPr/>
          </p:nvSpPr>
          <p:spPr bwMode="auto">
            <a:xfrm flipV="1">
              <a:off x="3358266" y="1305896"/>
              <a:ext cx="0" cy="84975"/>
            </a:xfrm>
            <a:prstGeom prst="line">
              <a:avLst/>
            </a:prstGeom>
            <a:noFill/>
            <a:ln w="36513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18" name="Rectangle 712"/>
            <p:cNvSpPr>
              <a:spLocks noChangeArrowheads="1"/>
            </p:cNvSpPr>
            <p:nvPr/>
          </p:nvSpPr>
          <p:spPr bwMode="auto">
            <a:xfrm>
              <a:off x="2787280" y="1470747"/>
              <a:ext cx="3914081" cy="3385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Random mating, s</a:t>
              </a:r>
              <a:r>
                <a:rPr kumimoji="0" lang="en-GB" altLang="en-US" sz="1800" b="0" i="0" u="none" strike="noStrike" cap="none" normalizeH="0" baseline="-25000" dirty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A2A2</a:t>
              </a:r>
              <a:r>
                <a: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=0.1, s</a:t>
              </a:r>
              <a:r>
                <a:rPr kumimoji="0" lang="en-GB" altLang="en-US" sz="1800" b="0" i="0" u="none" strike="noStrike" cap="none" normalizeH="0" baseline="-25000" dirty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A2A2</a:t>
              </a:r>
              <a:r>
                <a: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  <a:t>=0.5</a:t>
              </a:r>
              <a:br>
                <a:rPr kumimoji="0" lang="en-GB" altLang="en-US" sz="1800" b="0" i="0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latin typeface="Arial" panose="020B0604020202020204" pitchFamily="34" charset="0"/>
                </a:rPr>
              </a:br>
              <a:r>
                <a:rPr kumimoji="0" lang="en-GB" altLang="en-US" sz="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</a:rPr>
                <a:t>++</a:t>
              </a:r>
            </a:p>
          </p:txBody>
        </p:sp>
        <p:sp>
          <p:nvSpPr>
            <p:cNvPr id="20" name="Freeform 19"/>
            <p:cNvSpPr/>
            <p:nvPr/>
          </p:nvSpPr>
          <p:spPr>
            <a:xfrm>
              <a:off x="1038540" y="1389767"/>
              <a:ext cx="5786154" cy="3309401"/>
            </a:xfrm>
            <a:custGeom>
              <a:avLst/>
              <a:gdLst>
                <a:gd name="connsiteX0" fmla="*/ 0 w 5786154"/>
                <a:gd name="connsiteY0" fmla="*/ 0 h 3309401"/>
                <a:gd name="connsiteX1" fmla="*/ 372422 w 5786154"/>
                <a:gd name="connsiteY1" fmla="*/ 30278 h 3309401"/>
                <a:gd name="connsiteX2" fmla="*/ 587396 w 5786154"/>
                <a:gd name="connsiteY2" fmla="*/ 112029 h 3309401"/>
                <a:gd name="connsiteX3" fmla="*/ 723648 w 5786154"/>
                <a:gd name="connsiteY3" fmla="*/ 233142 h 3309401"/>
                <a:gd name="connsiteX4" fmla="*/ 947706 w 5786154"/>
                <a:gd name="connsiteY4" fmla="*/ 647952 h 3309401"/>
                <a:gd name="connsiteX5" fmla="*/ 1183876 w 5786154"/>
                <a:gd name="connsiteY5" fmla="*/ 1383711 h 3309401"/>
                <a:gd name="connsiteX6" fmla="*/ 1398851 w 5786154"/>
                <a:gd name="connsiteY6" fmla="*/ 2010469 h 3309401"/>
                <a:gd name="connsiteX7" fmla="*/ 1631992 w 5786154"/>
                <a:gd name="connsiteY7" fmla="*/ 2413168 h 3309401"/>
                <a:gd name="connsiteX8" fmla="*/ 2001386 w 5786154"/>
                <a:gd name="connsiteY8" fmla="*/ 2785589 h 3309401"/>
                <a:gd name="connsiteX9" fmla="*/ 2461614 w 5786154"/>
                <a:gd name="connsiteY9" fmla="*/ 3012675 h 3309401"/>
                <a:gd name="connsiteX10" fmla="*/ 3197373 w 5786154"/>
                <a:gd name="connsiteY10" fmla="*/ 3191316 h 3309401"/>
                <a:gd name="connsiteX11" fmla="*/ 4096634 w 5786154"/>
                <a:gd name="connsiteY11" fmla="*/ 3251873 h 3309401"/>
                <a:gd name="connsiteX12" fmla="*/ 4986811 w 5786154"/>
                <a:gd name="connsiteY12" fmla="*/ 3297290 h 3309401"/>
                <a:gd name="connsiteX13" fmla="*/ 5786154 w 5786154"/>
                <a:gd name="connsiteY13" fmla="*/ 3309401 h 330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86154" h="3309401">
                  <a:moveTo>
                    <a:pt x="0" y="0"/>
                  </a:moveTo>
                  <a:lnTo>
                    <a:pt x="372422" y="30278"/>
                  </a:lnTo>
                  <a:lnTo>
                    <a:pt x="587396" y="112029"/>
                  </a:lnTo>
                  <a:lnTo>
                    <a:pt x="723648" y="233142"/>
                  </a:lnTo>
                  <a:lnTo>
                    <a:pt x="947706" y="647952"/>
                  </a:lnTo>
                  <a:lnTo>
                    <a:pt x="1183876" y="1383711"/>
                  </a:lnTo>
                  <a:lnTo>
                    <a:pt x="1398851" y="2010469"/>
                  </a:lnTo>
                  <a:lnTo>
                    <a:pt x="1631992" y="2413168"/>
                  </a:lnTo>
                  <a:lnTo>
                    <a:pt x="2001386" y="2785589"/>
                  </a:lnTo>
                  <a:lnTo>
                    <a:pt x="2461614" y="3012675"/>
                  </a:lnTo>
                  <a:lnTo>
                    <a:pt x="3197373" y="3191316"/>
                  </a:lnTo>
                  <a:lnTo>
                    <a:pt x="4096634" y="3251873"/>
                  </a:lnTo>
                  <a:lnTo>
                    <a:pt x="4986811" y="3297290"/>
                  </a:lnTo>
                  <a:lnTo>
                    <a:pt x="5786154" y="3309401"/>
                  </a:lnTo>
                </a:path>
              </a:pathLst>
            </a:custGeom>
            <a:noFill/>
            <a:ln w="38100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1060019" y="4702289"/>
              <a:ext cx="5745621" cy="15688"/>
            </a:xfrm>
            <a:prstGeom prst="line">
              <a:avLst/>
            </a:prstGeom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060019" y="4702289"/>
              <a:ext cx="5745621" cy="15688"/>
            </a:xfrm>
            <a:prstGeom prst="line">
              <a:avLst/>
            </a:prstGeom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3229316" y="1913884"/>
              <a:ext cx="3457016" cy="64633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In case start was at q(a)&lt; 1/6, then </a:t>
              </a:r>
              <a:r>
                <a:rPr lang="en-GB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q*</a:t>
              </a:r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 would be the same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Rectangle 104"/>
              <p:cNvSpPr/>
              <p:nvPr/>
            </p:nvSpPr>
            <p:spPr>
              <a:xfrm>
                <a:off x="3966303" y="3449428"/>
                <a:ext cx="2713973" cy="6467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q* =s</a:t>
                </a:r>
                <a:r>
                  <a:rPr lang="en-GB" baseline="-25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A1A1 </a:t>
                </a:r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/ [s</a:t>
                </a:r>
                <a:r>
                  <a:rPr lang="en-GB" baseline="-25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A1A1</a:t>
                </a:r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+s</a:t>
                </a:r>
                <a:r>
                  <a:rPr lang="en-GB" baseline="-25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A2A2</a:t>
                </a:r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]  </a:t>
                </a:r>
                <a:b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= 0.1/0.6 =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endParaRPr lang="en-GB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5" name="Rectangle 10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6303" y="3449428"/>
                <a:ext cx="2713973" cy="6467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7" name="Straight Arrow Connector 106"/>
          <p:cNvCxnSpPr>
            <a:stCxn id="105" idx="2"/>
            <a:endCxn id="20" idx="13"/>
          </p:cNvCxnSpPr>
          <p:nvPr/>
        </p:nvCxnSpPr>
        <p:spPr>
          <a:xfrm>
            <a:off x="5323290" y="4096144"/>
            <a:ext cx="1495348" cy="60302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24">
            <a:extLst>
              <a:ext uri="{FF2B5EF4-FFF2-40B4-BE49-F238E27FC236}">
                <a16:creationId xmlns:a16="http://schemas.microsoft.com/office/drawing/2014/main" id="{184DFA94-0A00-4D0F-8319-2ACBD95CEA88}"/>
              </a:ext>
            </a:extLst>
          </p:cNvPr>
          <p:cNvSpPr txBox="1"/>
          <p:nvPr/>
        </p:nvSpPr>
        <p:spPr>
          <a:xfrm>
            <a:off x="3237167" y="2667090"/>
            <a:ext cx="3457016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Whatever the start value is, 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q*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is always the same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05003" y="61252"/>
            <a:ext cx="12053130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You have seen this in UNPLAB-PopGen_Ch-6[Selection], pages 25 and 26  ;-)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1536" y="922867"/>
            <a:ext cx="3523195" cy="53043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53130" y="5530948"/>
            <a:ext cx="3183383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Cereal shedding pollen to vi-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sualize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‚pollen cloud‘ and out-crossing as proxy of Random Mating. </a:t>
            </a:r>
          </a:p>
        </p:txBody>
      </p:sp>
      <p:sp>
        <p:nvSpPr>
          <p:cNvPr id="103" name="Textfeld 5"/>
          <p:cNvSpPr txBox="1"/>
          <p:nvPr/>
        </p:nvSpPr>
        <p:spPr>
          <a:xfrm>
            <a:off x="98544" y="6333275"/>
            <a:ext cx="782172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t>23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386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TextBox 1122"/>
          <p:cNvSpPr txBox="1"/>
          <p:nvPr/>
        </p:nvSpPr>
        <p:spPr>
          <a:xfrm>
            <a:off x="105003" y="61252"/>
            <a:ext cx="12053130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Rehearsal ‚Natural Selection‘. Random Mating and Natural Selection against unfavourable allele A2. Here we look at the case of </a:t>
            </a:r>
            <a:r>
              <a:rPr lang="en-GB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overdominant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gene action.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969913" y="1951586"/>
                <a:ext cx="5087141" cy="3878754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The Population Genetics selection coefficient</a:t>
                </a:r>
                <a:b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‘</a:t>
                </a:r>
                <a:r>
                  <a:rPr lang="en-GB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’ can be expressed </a:t>
                </a:r>
                <a:r>
                  <a:rPr lang="en-GB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via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the Metric Model.</a:t>
                </a:r>
                <a:endParaRPr lang="en-GB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Take these fitness data: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A1A1 causes fitness of 0.9 (this is  1-</a:t>
                </a:r>
                <a:r>
                  <a:rPr lang="en-GB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0.1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b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A2A2 causes fitness of 0.5  (this is 1-</a:t>
                </a:r>
                <a:r>
                  <a:rPr lang="en-GB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0.5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b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A1A2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causes 1.0 (indeed, </a:t>
                </a:r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overdominance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).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The selection coefficients are, then,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A1A1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=</a:t>
                </a:r>
                <a:r>
                  <a:rPr lang="en-GB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0.1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;  s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A2A2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=</a:t>
                </a:r>
                <a:r>
                  <a:rPr lang="en-GB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0.5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This is equivalent to a=0.2; d=0.3; d/a=1.5. </a:t>
                </a:r>
                <a:b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We may write either:</a:t>
                </a:r>
              </a:p>
              <a:p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q* = s</a:t>
                </a:r>
                <a:r>
                  <a:rPr lang="en-GB" baseline="-25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A1A1 </a:t>
                </a:r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/ [s</a:t>
                </a:r>
                <a:r>
                  <a:rPr lang="en-GB" baseline="-25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A1A1</a:t>
                </a:r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+s</a:t>
                </a:r>
                <a:r>
                  <a:rPr lang="en-GB" baseline="-25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A2A2</a:t>
                </a:r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]  = 0.1/0.6 = 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endParaRPr lang="en-GB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or </a:t>
                </a:r>
              </a:p>
              <a:p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q* = (d-a)/2d =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9913" y="1951586"/>
                <a:ext cx="5087141" cy="38787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05002" y="6048297"/>
            <a:ext cx="12004787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course, if we start with frequency 0 &gt; q(A2) &lt; 1/6 (meaning lower than q*), then q(A2) strives towards the same equilibrium* frequency </a:t>
            </a: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q*(A2) = 1-p*(A1)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406" y="497166"/>
            <a:ext cx="7679128" cy="5760000"/>
            <a:chOff x="2406" y="497166"/>
            <a:chExt cx="7679128" cy="5760000"/>
          </a:xfrm>
        </p:grpSpPr>
        <p:sp>
          <p:nvSpPr>
            <p:cNvPr id="2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06" y="497166"/>
              <a:ext cx="7679128" cy="57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2888535" y="2513086"/>
              <a:ext cx="3288207" cy="714564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41" y="981918"/>
            <a:ext cx="6625590" cy="4815840"/>
          </a:xfrm>
          <a:prstGeom prst="rect">
            <a:avLst/>
          </a:prstGeom>
        </p:spPr>
      </p:pic>
      <p:sp>
        <p:nvSpPr>
          <p:cNvPr id="11" name="Textfeld 5">
            <a:extLst>
              <a:ext uri="{FF2B5EF4-FFF2-40B4-BE49-F238E27FC236}">
                <a16:creationId xmlns:a16="http://schemas.microsoft.com/office/drawing/2014/main" id="{DF936BB3-58F1-4879-A762-79D2BDA75ADB}"/>
              </a:ext>
            </a:extLst>
          </p:cNvPr>
          <p:cNvSpPr txBox="1"/>
          <p:nvPr/>
        </p:nvSpPr>
        <p:spPr>
          <a:xfrm>
            <a:off x="11562612" y="6319814"/>
            <a:ext cx="56934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24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1726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162680" y="990080"/>
            <a:ext cx="4961175" cy="572464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q(A2)=q*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: Zero Additive Variance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and, by the way, the population is at its maximum µ (maximum mean performance of population)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only option to arrive at higher performance would be to select (to isolate) the best i.e. he-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terozygous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genotype(s) and use it without al-lowing further meiosis. This is directly possible 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via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clone breeding and indirectly with hybrid breeding. This means to abandon Population Breeding, it would mean (at </a:t>
            </a: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q*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 to exploit σ²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as the only remaining source of genetic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vari-ance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might be helpful to think of this as a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polygenic rather than as monogenic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setting, since this makes clear: The target genotype would be heterozygous at all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such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-loci of trait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Although additive variance is not zero between q* and q=0, its size is negligible: As q decree-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ses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from q* to q=0, genotypic variance steadily decreases in parallel to the decrease of σ²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440206" y="578098"/>
            <a:ext cx="1511256" cy="3464736"/>
            <a:chOff x="4989853" y="540000"/>
            <a:chExt cx="1511256" cy="3558767"/>
          </a:xfrm>
        </p:grpSpPr>
        <p:grpSp>
          <p:nvGrpSpPr>
            <p:cNvPr id="6" name="Group 5"/>
            <p:cNvGrpSpPr/>
            <p:nvPr/>
          </p:nvGrpSpPr>
          <p:grpSpPr>
            <a:xfrm>
              <a:off x="4989853" y="563567"/>
              <a:ext cx="1511256" cy="3535200"/>
              <a:chOff x="4989853" y="563567"/>
              <a:chExt cx="1511256" cy="3535200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3933420" y="1620000"/>
                <a:ext cx="3535200" cy="142233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4" name="Oval 3"/>
              <p:cNvSpPr/>
              <p:nvPr/>
            </p:nvSpPr>
            <p:spPr>
              <a:xfrm>
                <a:off x="5328000" y="3420000"/>
                <a:ext cx="216000" cy="216000"/>
              </a:xfrm>
              <a:prstGeom prst="ellipse">
                <a:avLst/>
              </a:prstGeom>
              <a:noFill/>
              <a:ln w="19050">
                <a:solidFill>
                  <a:srgbClr val="C0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5400000">
                <a:off x="6012000" y="1188000"/>
                <a:ext cx="468000" cy="51021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1" name="Rectangle 10"/>
            <p:cNvSpPr/>
            <p:nvPr/>
          </p:nvSpPr>
          <p:spPr>
            <a:xfrm>
              <a:off x="5315848" y="540000"/>
              <a:ext cx="1116000" cy="37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053" name="AutoShape 3"/>
          <p:cNvSpPr>
            <a:spLocks noChangeAspect="1" noChangeArrowheads="1" noTextEdit="1"/>
          </p:cNvSpPr>
          <p:nvPr/>
        </p:nvSpPr>
        <p:spPr bwMode="auto">
          <a:xfrm>
            <a:off x="-98700" y="216523"/>
            <a:ext cx="6089591" cy="456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AutoShape 3"/>
          <p:cNvSpPr>
            <a:spLocks noChangeAspect="1" noChangeArrowheads="1" noTextEdit="1"/>
          </p:cNvSpPr>
          <p:nvPr/>
        </p:nvSpPr>
        <p:spPr bwMode="auto">
          <a:xfrm>
            <a:off x="2406" y="497166"/>
            <a:ext cx="7679128" cy="57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3" name="TextBox 1122"/>
          <p:cNvSpPr txBox="1"/>
          <p:nvPr/>
        </p:nvSpPr>
        <p:spPr>
          <a:xfrm>
            <a:off x="72000" y="35501"/>
            <a:ext cx="12051855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Overdominance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; population mean and genetic variance as function of p(A1)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68" y="4683399"/>
            <a:ext cx="6816771" cy="203132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Overdominance is one explanation for maintaining more than one allele in spite of long-lasting selection. With overdominance, 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q* ≠ 0.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Further reading: Pseudo-overdominance, marginal over-dominance, estimation of degree of dominance. </a:t>
            </a:r>
            <a:b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DOI 10.1038/nature19760; DOI 10.1098/rspb.2023.2816</a:t>
            </a:r>
            <a:b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DOI 10.1007/s00122-023-04436-5</a:t>
            </a:r>
            <a:b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DOI: 10.1371/journal.pgen.1000008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40579" y="609078"/>
            <a:ext cx="5631752" cy="4093464"/>
            <a:chOff x="140579" y="609078"/>
            <a:chExt cx="5631752" cy="4093464"/>
          </a:xfrm>
        </p:grpSpPr>
        <p:pic>
          <p:nvPicPr>
            <p:cNvPr id="1240" name="Picture 123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0579" y="609078"/>
              <a:ext cx="5631752" cy="409346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18" name="Straight Connector 17"/>
            <p:cNvCxnSpPr/>
            <p:nvPr/>
          </p:nvCxnSpPr>
          <p:spPr>
            <a:xfrm flipV="1">
              <a:off x="856974" y="968901"/>
              <a:ext cx="4817187" cy="16177"/>
            </a:xfrm>
            <a:prstGeom prst="line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56" name="Straight Connector 1055"/>
          <p:cNvCxnSpPr/>
          <p:nvPr/>
        </p:nvCxnSpPr>
        <p:spPr>
          <a:xfrm>
            <a:off x="853880" y="3999019"/>
            <a:ext cx="4369320" cy="5838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130749" y="3051544"/>
            <a:ext cx="1722474" cy="435935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884817" y="976449"/>
            <a:ext cx="6532" cy="251103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5">
            <a:extLst>
              <a:ext uri="{FF2B5EF4-FFF2-40B4-BE49-F238E27FC236}">
                <a16:creationId xmlns:a16="http://schemas.microsoft.com/office/drawing/2014/main" id="{8C1AD445-63F8-484E-B3AA-9C4754F2511D}"/>
              </a:ext>
            </a:extLst>
          </p:cNvPr>
          <p:cNvSpPr txBox="1"/>
          <p:nvPr/>
        </p:nvSpPr>
        <p:spPr>
          <a:xfrm>
            <a:off x="11572032" y="139376"/>
            <a:ext cx="56934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25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22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bgerundete rechteckige Legende 4"/>
          <p:cNvSpPr/>
          <p:nvPr/>
        </p:nvSpPr>
        <p:spPr>
          <a:xfrm>
            <a:off x="96000" y="45205"/>
            <a:ext cx="11939973" cy="5842127"/>
          </a:xfrm>
          <a:prstGeom prst="wedgeRoundRectCallout">
            <a:avLst>
              <a:gd name="adj1" fmla="val -50595"/>
              <a:gd name="adj2" fmla="val 66044"/>
              <a:gd name="adj3" fmla="val 16667"/>
            </a:avLst>
          </a:prstGeom>
          <a:noFill/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78958" y="486246"/>
            <a:ext cx="111740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We leave overdominance and go back to a more ‘usual’ case: 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humble yet full dominance, d=a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20CC1F-F96D-4CE2-8783-7157DDCE5D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5000" contrast="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0940" y="1447799"/>
            <a:ext cx="11445503" cy="39608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52435B-4DE2-49C7-ADA5-4177B66EF106}"/>
              </a:ext>
            </a:extLst>
          </p:cNvPr>
          <p:cNvSpPr txBox="1"/>
          <p:nvPr/>
        </p:nvSpPr>
        <p:spPr>
          <a:xfrm>
            <a:off x="9029700" y="1517678"/>
            <a:ext cx="2732315" cy="369332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A. Kristina Rada, 2016</a:t>
            </a:r>
          </a:p>
        </p:txBody>
      </p:sp>
      <p:sp>
        <p:nvSpPr>
          <p:cNvPr id="8" name="Textfeld 5">
            <a:extLst>
              <a:ext uri="{FF2B5EF4-FFF2-40B4-BE49-F238E27FC236}">
                <a16:creationId xmlns:a16="http://schemas.microsoft.com/office/drawing/2014/main" id="{D732C7DF-9D05-4564-AD78-DB4B0B67BC4A}"/>
              </a:ext>
            </a:extLst>
          </p:cNvPr>
          <p:cNvSpPr txBox="1"/>
          <p:nvPr/>
        </p:nvSpPr>
        <p:spPr>
          <a:xfrm>
            <a:off x="11562612" y="6319814"/>
            <a:ext cx="56934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26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1745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7">
            <a:extLst>
              <a:ext uri="{FF2B5EF4-FFF2-40B4-BE49-F238E27FC236}">
                <a16:creationId xmlns:a16="http://schemas.microsoft.com/office/drawing/2014/main" id="{5149B52C-FC35-4968-93EE-9CE941B4C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2559" y="3207592"/>
            <a:ext cx="5141442" cy="34370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D7F50B7D-C6AA-447F-AF37-8C6F0343AC12}"/>
              </a:ext>
            </a:extLst>
          </p:cNvPr>
          <p:cNvSpPr txBox="1"/>
          <p:nvPr/>
        </p:nvSpPr>
        <p:spPr>
          <a:xfrm>
            <a:off x="8867226" y="3176785"/>
            <a:ext cx="3238972" cy="369332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A. Kristina Rada, 2016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64655" y="50800"/>
            <a:ext cx="12089251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Total genetic variance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is the sum of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and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: 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=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+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HWE, of course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grpSp>
        <p:nvGrpSpPr>
          <p:cNvPr id="127" name="Group 126"/>
          <p:cNvGrpSpPr/>
          <p:nvPr/>
        </p:nvGrpSpPr>
        <p:grpSpPr>
          <a:xfrm>
            <a:off x="23962" y="720000"/>
            <a:ext cx="6799557" cy="5387040"/>
            <a:chOff x="23962" y="720000"/>
            <a:chExt cx="6799557" cy="5387040"/>
          </a:xfrm>
        </p:grpSpPr>
        <p:grpSp>
          <p:nvGrpSpPr>
            <p:cNvPr id="123" name="Group 122"/>
            <p:cNvGrpSpPr/>
            <p:nvPr/>
          </p:nvGrpSpPr>
          <p:grpSpPr>
            <a:xfrm>
              <a:off x="108000" y="720000"/>
              <a:ext cx="6676243" cy="5387040"/>
              <a:chOff x="1351745" y="1097097"/>
              <a:chExt cx="6676243" cy="5387040"/>
            </a:xfrm>
          </p:grpSpPr>
          <p:grpSp>
            <p:nvGrpSpPr>
              <p:cNvPr id="104" name="Group 103"/>
              <p:cNvGrpSpPr/>
              <p:nvPr/>
            </p:nvGrpSpPr>
            <p:grpSpPr>
              <a:xfrm>
                <a:off x="1519238" y="1208088"/>
                <a:ext cx="6508750" cy="5276049"/>
                <a:chOff x="1519238" y="1208088"/>
                <a:chExt cx="6508750" cy="5276049"/>
              </a:xfrm>
            </p:grpSpPr>
            <p:sp>
              <p:nvSpPr>
                <p:cNvPr id="5" name="Line 4"/>
                <p:cNvSpPr>
                  <a:spLocks noChangeShapeType="1"/>
                </p:cNvSpPr>
                <p:nvPr/>
              </p:nvSpPr>
              <p:spPr bwMode="auto">
                <a:xfrm flipV="1">
                  <a:off x="1752600" y="1208088"/>
                  <a:ext cx="1587" cy="4537075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" name="Line 5"/>
                <p:cNvSpPr>
                  <a:spLocks noChangeShapeType="1"/>
                </p:cNvSpPr>
                <p:nvPr/>
              </p:nvSpPr>
              <p:spPr bwMode="auto">
                <a:xfrm flipH="1">
                  <a:off x="1655763" y="5745163"/>
                  <a:ext cx="96837" cy="158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26" name="Line 23"/>
                <p:cNvSpPr>
                  <a:spLocks noChangeShapeType="1"/>
                </p:cNvSpPr>
                <p:nvPr/>
              </p:nvSpPr>
              <p:spPr bwMode="auto">
                <a:xfrm>
                  <a:off x="1752600" y="5745163"/>
                  <a:ext cx="6156325" cy="158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27" name="Line 24"/>
                <p:cNvSpPr>
                  <a:spLocks noChangeShapeType="1"/>
                </p:cNvSpPr>
                <p:nvPr/>
              </p:nvSpPr>
              <p:spPr bwMode="auto">
                <a:xfrm>
                  <a:off x="1752600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28" name="Rectangle 25"/>
                <p:cNvSpPr>
                  <a:spLocks noChangeArrowheads="1"/>
                </p:cNvSpPr>
                <p:nvPr/>
              </p:nvSpPr>
              <p:spPr bwMode="auto">
                <a:xfrm>
                  <a:off x="1519238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0.0</a:t>
                  </a:r>
                  <a:endParaRPr lang="en-GB" altLang="en-US" dirty="0"/>
                </a:p>
              </p:txBody>
            </p:sp>
            <p:sp>
              <p:nvSpPr>
                <p:cNvPr id="29" name="Line 26"/>
                <p:cNvSpPr>
                  <a:spLocks noChangeShapeType="1"/>
                </p:cNvSpPr>
                <p:nvPr/>
              </p:nvSpPr>
              <p:spPr bwMode="auto">
                <a:xfrm>
                  <a:off x="190658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30" name="Line 27"/>
                <p:cNvSpPr>
                  <a:spLocks noChangeShapeType="1"/>
                </p:cNvSpPr>
                <p:nvPr/>
              </p:nvSpPr>
              <p:spPr bwMode="auto">
                <a:xfrm>
                  <a:off x="2060575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31" name="Line 28"/>
                <p:cNvSpPr>
                  <a:spLocks noChangeShapeType="1"/>
                </p:cNvSpPr>
                <p:nvPr/>
              </p:nvSpPr>
              <p:spPr bwMode="auto">
                <a:xfrm>
                  <a:off x="2214563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32" name="Line 29"/>
                <p:cNvSpPr>
                  <a:spLocks noChangeShapeType="1"/>
                </p:cNvSpPr>
                <p:nvPr/>
              </p:nvSpPr>
              <p:spPr bwMode="auto">
                <a:xfrm>
                  <a:off x="2368550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33" name="Rectangle 30"/>
                <p:cNvSpPr>
                  <a:spLocks noChangeArrowheads="1"/>
                </p:cNvSpPr>
                <p:nvPr/>
              </p:nvSpPr>
              <p:spPr bwMode="auto">
                <a:xfrm>
                  <a:off x="2135188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0.1</a:t>
                  </a:r>
                  <a:endParaRPr lang="en-GB" altLang="en-US" dirty="0"/>
                </a:p>
              </p:txBody>
            </p:sp>
            <p:sp>
              <p:nvSpPr>
                <p:cNvPr id="34" name="Line 31"/>
                <p:cNvSpPr>
                  <a:spLocks noChangeShapeType="1"/>
                </p:cNvSpPr>
                <p:nvPr/>
              </p:nvSpPr>
              <p:spPr bwMode="auto">
                <a:xfrm>
                  <a:off x="252253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35" name="Line 32"/>
                <p:cNvSpPr>
                  <a:spLocks noChangeShapeType="1"/>
                </p:cNvSpPr>
                <p:nvPr/>
              </p:nvSpPr>
              <p:spPr bwMode="auto">
                <a:xfrm>
                  <a:off x="2676525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36" name="Line 33"/>
                <p:cNvSpPr>
                  <a:spLocks noChangeShapeType="1"/>
                </p:cNvSpPr>
                <p:nvPr/>
              </p:nvSpPr>
              <p:spPr bwMode="auto">
                <a:xfrm>
                  <a:off x="2830513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37" name="Line 34"/>
                <p:cNvSpPr>
                  <a:spLocks noChangeShapeType="1"/>
                </p:cNvSpPr>
                <p:nvPr/>
              </p:nvSpPr>
              <p:spPr bwMode="auto">
                <a:xfrm>
                  <a:off x="2982913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38" name="Rectangle 35"/>
                <p:cNvSpPr>
                  <a:spLocks noChangeArrowheads="1"/>
                </p:cNvSpPr>
                <p:nvPr/>
              </p:nvSpPr>
              <p:spPr bwMode="auto">
                <a:xfrm>
                  <a:off x="2751138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0.2</a:t>
                  </a:r>
                  <a:endParaRPr lang="en-GB" altLang="en-US" dirty="0"/>
                </a:p>
              </p:txBody>
            </p:sp>
            <p:sp>
              <p:nvSpPr>
                <p:cNvPr id="39" name="Line 36"/>
                <p:cNvSpPr>
                  <a:spLocks noChangeShapeType="1"/>
                </p:cNvSpPr>
                <p:nvPr/>
              </p:nvSpPr>
              <p:spPr bwMode="auto">
                <a:xfrm>
                  <a:off x="313848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40" name="Line 37"/>
                <p:cNvSpPr>
                  <a:spLocks noChangeShapeType="1"/>
                </p:cNvSpPr>
                <p:nvPr/>
              </p:nvSpPr>
              <p:spPr bwMode="auto">
                <a:xfrm>
                  <a:off x="3292475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41" name="Line 38"/>
                <p:cNvSpPr>
                  <a:spLocks noChangeShapeType="1"/>
                </p:cNvSpPr>
                <p:nvPr/>
              </p:nvSpPr>
              <p:spPr bwMode="auto">
                <a:xfrm>
                  <a:off x="3444875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42" name="Line 39"/>
                <p:cNvSpPr>
                  <a:spLocks noChangeShapeType="1"/>
                </p:cNvSpPr>
                <p:nvPr/>
              </p:nvSpPr>
              <p:spPr bwMode="auto">
                <a:xfrm>
                  <a:off x="3600450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43" name="Rectangle 40"/>
                <p:cNvSpPr>
                  <a:spLocks noChangeArrowheads="1"/>
                </p:cNvSpPr>
                <p:nvPr/>
              </p:nvSpPr>
              <p:spPr bwMode="auto">
                <a:xfrm>
                  <a:off x="3367088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0.3</a:t>
                  </a:r>
                  <a:endParaRPr lang="en-GB" altLang="en-US" dirty="0"/>
                </a:p>
              </p:txBody>
            </p:sp>
            <p:sp>
              <p:nvSpPr>
                <p:cNvPr id="44" name="Line 41"/>
                <p:cNvSpPr>
                  <a:spLocks noChangeShapeType="1"/>
                </p:cNvSpPr>
                <p:nvPr/>
              </p:nvSpPr>
              <p:spPr bwMode="auto">
                <a:xfrm>
                  <a:off x="3752850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45" name="Line 42"/>
                <p:cNvSpPr>
                  <a:spLocks noChangeShapeType="1"/>
                </p:cNvSpPr>
                <p:nvPr/>
              </p:nvSpPr>
              <p:spPr bwMode="auto">
                <a:xfrm>
                  <a:off x="390683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46" name="Line 43"/>
                <p:cNvSpPr>
                  <a:spLocks noChangeShapeType="1"/>
                </p:cNvSpPr>
                <p:nvPr/>
              </p:nvSpPr>
              <p:spPr bwMode="auto">
                <a:xfrm>
                  <a:off x="4062413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47" name="Line 44"/>
                <p:cNvSpPr>
                  <a:spLocks noChangeShapeType="1"/>
                </p:cNvSpPr>
                <p:nvPr/>
              </p:nvSpPr>
              <p:spPr bwMode="auto">
                <a:xfrm>
                  <a:off x="4214813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48" name="Rectangle 45"/>
                <p:cNvSpPr>
                  <a:spLocks noChangeArrowheads="1"/>
                </p:cNvSpPr>
                <p:nvPr/>
              </p:nvSpPr>
              <p:spPr bwMode="auto">
                <a:xfrm>
                  <a:off x="3983038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0.4</a:t>
                  </a:r>
                  <a:endParaRPr lang="en-GB" altLang="en-US" dirty="0"/>
                </a:p>
              </p:txBody>
            </p:sp>
            <p:sp>
              <p:nvSpPr>
                <p:cNvPr id="49" name="Line 46"/>
                <p:cNvSpPr>
                  <a:spLocks noChangeShapeType="1"/>
                </p:cNvSpPr>
                <p:nvPr/>
              </p:nvSpPr>
              <p:spPr bwMode="auto">
                <a:xfrm>
                  <a:off x="4368800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50" name="Line 47"/>
                <p:cNvSpPr>
                  <a:spLocks noChangeShapeType="1"/>
                </p:cNvSpPr>
                <p:nvPr/>
              </p:nvSpPr>
              <p:spPr bwMode="auto">
                <a:xfrm>
                  <a:off x="452278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51" name="Line 48"/>
                <p:cNvSpPr>
                  <a:spLocks noChangeShapeType="1"/>
                </p:cNvSpPr>
                <p:nvPr/>
              </p:nvSpPr>
              <p:spPr bwMode="auto">
                <a:xfrm>
                  <a:off x="4676775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52" name="Line 49"/>
                <p:cNvSpPr>
                  <a:spLocks noChangeShapeType="1"/>
                </p:cNvSpPr>
                <p:nvPr/>
              </p:nvSpPr>
              <p:spPr bwMode="auto">
                <a:xfrm>
                  <a:off x="4830763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53" name="Rectangle 50"/>
                <p:cNvSpPr>
                  <a:spLocks noChangeArrowheads="1"/>
                </p:cNvSpPr>
                <p:nvPr/>
              </p:nvSpPr>
              <p:spPr bwMode="auto">
                <a:xfrm>
                  <a:off x="4597400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0.5</a:t>
                  </a:r>
                  <a:endParaRPr lang="en-GB" altLang="en-US" dirty="0"/>
                </a:p>
              </p:txBody>
            </p:sp>
            <p:sp>
              <p:nvSpPr>
                <p:cNvPr id="54" name="Line 51"/>
                <p:cNvSpPr>
                  <a:spLocks noChangeShapeType="1"/>
                </p:cNvSpPr>
                <p:nvPr/>
              </p:nvSpPr>
              <p:spPr bwMode="auto">
                <a:xfrm>
                  <a:off x="4984750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55" name="Line 52"/>
                <p:cNvSpPr>
                  <a:spLocks noChangeShapeType="1"/>
                </p:cNvSpPr>
                <p:nvPr/>
              </p:nvSpPr>
              <p:spPr bwMode="auto">
                <a:xfrm>
                  <a:off x="513873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56" name="Line 53"/>
                <p:cNvSpPr>
                  <a:spLocks noChangeShapeType="1"/>
                </p:cNvSpPr>
                <p:nvPr/>
              </p:nvSpPr>
              <p:spPr bwMode="auto">
                <a:xfrm>
                  <a:off x="5292725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57" name="Line 54"/>
                <p:cNvSpPr>
                  <a:spLocks noChangeShapeType="1"/>
                </p:cNvSpPr>
                <p:nvPr/>
              </p:nvSpPr>
              <p:spPr bwMode="auto">
                <a:xfrm>
                  <a:off x="5446713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58" name="Rectangle 55"/>
                <p:cNvSpPr>
                  <a:spLocks noChangeArrowheads="1"/>
                </p:cNvSpPr>
                <p:nvPr/>
              </p:nvSpPr>
              <p:spPr bwMode="auto">
                <a:xfrm>
                  <a:off x="5213350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0.6</a:t>
                  </a:r>
                  <a:endParaRPr lang="en-GB" altLang="en-US" dirty="0"/>
                </a:p>
              </p:txBody>
            </p:sp>
            <p:sp>
              <p:nvSpPr>
                <p:cNvPr id="59" name="Line 56"/>
                <p:cNvSpPr>
                  <a:spLocks noChangeShapeType="1"/>
                </p:cNvSpPr>
                <p:nvPr/>
              </p:nvSpPr>
              <p:spPr bwMode="auto">
                <a:xfrm>
                  <a:off x="5600700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60" name="Line 57"/>
                <p:cNvSpPr>
                  <a:spLocks noChangeShapeType="1"/>
                </p:cNvSpPr>
                <p:nvPr/>
              </p:nvSpPr>
              <p:spPr bwMode="auto">
                <a:xfrm>
                  <a:off x="575468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61" name="Line 58"/>
                <p:cNvSpPr>
                  <a:spLocks noChangeShapeType="1"/>
                </p:cNvSpPr>
                <p:nvPr/>
              </p:nvSpPr>
              <p:spPr bwMode="auto">
                <a:xfrm>
                  <a:off x="5908675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62" name="Line 59"/>
                <p:cNvSpPr>
                  <a:spLocks noChangeShapeType="1"/>
                </p:cNvSpPr>
                <p:nvPr/>
              </p:nvSpPr>
              <p:spPr bwMode="auto">
                <a:xfrm>
                  <a:off x="6061075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63" name="Rectangle 60"/>
                <p:cNvSpPr>
                  <a:spLocks noChangeArrowheads="1"/>
                </p:cNvSpPr>
                <p:nvPr/>
              </p:nvSpPr>
              <p:spPr bwMode="auto">
                <a:xfrm>
                  <a:off x="5829300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0.7</a:t>
                  </a:r>
                  <a:endParaRPr lang="en-GB" altLang="en-US" dirty="0"/>
                </a:p>
              </p:txBody>
            </p:sp>
            <p:sp>
              <p:nvSpPr>
                <p:cNvPr id="64" name="Line 61"/>
                <p:cNvSpPr>
                  <a:spLocks noChangeShapeType="1"/>
                </p:cNvSpPr>
                <p:nvPr/>
              </p:nvSpPr>
              <p:spPr bwMode="auto">
                <a:xfrm>
                  <a:off x="6216650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65" name="Line 62"/>
                <p:cNvSpPr>
                  <a:spLocks noChangeShapeType="1"/>
                </p:cNvSpPr>
                <p:nvPr/>
              </p:nvSpPr>
              <p:spPr bwMode="auto">
                <a:xfrm>
                  <a:off x="637063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66" name="Line 63"/>
                <p:cNvSpPr>
                  <a:spLocks noChangeShapeType="1"/>
                </p:cNvSpPr>
                <p:nvPr/>
              </p:nvSpPr>
              <p:spPr bwMode="auto">
                <a:xfrm>
                  <a:off x="652303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67" name="Line 64"/>
                <p:cNvSpPr>
                  <a:spLocks noChangeShapeType="1"/>
                </p:cNvSpPr>
                <p:nvPr/>
              </p:nvSpPr>
              <p:spPr bwMode="auto">
                <a:xfrm>
                  <a:off x="6678613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68" name="Rectangle 65"/>
                <p:cNvSpPr>
                  <a:spLocks noChangeArrowheads="1"/>
                </p:cNvSpPr>
                <p:nvPr/>
              </p:nvSpPr>
              <p:spPr bwMode="auto">
                <a:xfrm>
                  <a:off x="6445250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0.8</a:t>
                  </a:r>
                  <a:endParaRPr lang="en-GB" altLang="en-US" dirty="0"/>
                </a:p>
              </p:txBody>
            </p:sp>
            <p:sp>
              <p:nvSpPr>
                <p:cNvPr id="69" name="Line 66"/>
                <p:cNvSpPr>
                  <a:spLocks noChangeShapeType="1"/>
                </p:cNvSpPr>
                <p:nvPr/>
              </p:nvSpPr>
              <p:spPr bwMode="auto">
                <a:xfrm>
                  <a:off x="6831013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0" name="Line 67"/>
                <p:cNvSpPr>
                  <a:spLocks noChangeShapeType="1"/>
                </p:cNvSpPr>
                <p:nvPr/>
              </p:nvSpPr>
              <p:spPr bwMode="auto">
                <a:xfrm>
                  <a:off x="6985000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1" name="Line 68"/>
                <p:cNvSpPr>
                  <a:spLocks noChangeShapeType="1"/>
                </p:cNvSpPr>
                <p:nvPr/>
              </p:nvSpPr>
              <p:spPr bwMode="auto">
                <a:xfrm>
                  <a:off x="7140575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2" name="Line 69"/>
                <p:cNvSpPr>
                  <a:spLocks noChangeShapeType="1"/>
                </p:cNvSpPr>
                <p:nvPr/>
              </p:nvSpPr>
              <p:spPr bwMode="auto">
                <a:xfrm>
                  <a:off x="7292975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3" name="Rectangle 70"/>
                <p:cNvSpPr>
                  <a:spLocks noChangeArrowheads="1"/>
                </p:cNvSpPr>
                <p:nvPr/>
              </p:nvSpPr>
              <p:spPr bwMode="auto">
                <a:xfrm>
                  <a:off x="7061200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0.9</a:t>
                  </a:r>
                  <a:endParaRPr lang="en-GB" altLang="en-US" dirty="0"/>
                </a:p>
              </p:txBody>
            </p:sp>
            <p:sp>
              <p:nvSpPr>
                <p:cNvPr id="74" name="Line 71"/>
                <p:cNvSpPr>
                  <a:spLocks noChangeShapeType="1"/>
                </p:cNvSpPr>
                <p:nvPr/>
              </p:nvSpPr>
              <p:spPr bwMode="auto">
                <a:xfrm>
                  <a:off x="7446963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5" name="Line 72"/>
                <p:cNvSpPr>
                  <a:spLocks noChangeShapeType="1"/>
                </p:cNvSpPr>
                <p:nvPr/>
              </p:nvSpPr>
              <p:spPr bwMode="auto">
                <a:xfrm>
                  <a:off x="7600950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6" name="Line 73"/>
                <p:cNvSpPr>
                  <a:spLocks noChangeShapeType="1"/>
                </p:cNvSpPr>
                <p:nvPr/>
              </p:nvSpPr>
              <p:spPr bwMode="auto">
                <a:xfrm>
                  <a:off x="775493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7" name="Line 74"/>
                <p:cNvSpPr>
                  <a:spLocks noChangeShapeType="1"/>
                </p:cNvSpPr>
                <p:nvPr/>
              </p:nvSpPr>
              <p:spPr bwMode="auto">
                <a:xfrm>
                  <a:off x="7908925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8" name="Rectangle 75"/>
                <p:cNvSpPr>
                  <a:spLocks noChangeArrowheads="1"/>
                </p:cNvSpPr>
                <p:nvPr/>
              </p:nvSpPr>
              <p:spPr bwMode="auto">
                <a:xfrm>
                  <a:off x="7675563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1.0</a:t>
                  </a:r>
                  <a:endParaRPr lang="en-GB" altLang="en-US" dirty="0"/>
                </a:p>
              </p:txBody>
            </p:sp>
            <p:sp>
              <p:nvSpPr>
                <p:cNvPr id="79" name="Rectangle 76"/>
                <p:cNvSpPr>
                  <a:spLocks noChangeArrowheads="1"/>
                </p:cNvSpPr>
                <p:nvPr/>
              </p:nvSpPr>
              <p:spPr bwMode="auto">
                <a:xfrm>
                  <a:off x="2786063" y="6130925"/>
                  <a:ext cx="1346522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dirty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anose="020B0604020202020204" pitchFamily="34" charset="0"/>
                    </a:rPr>
                    <a:t>p(A1); a=d=1</a:t>
                  </a:r>
                  <a:endParaRPr lang="en-GB" alt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0" name="Freeform 77"/>
                <p:cNvSpPr>
                  <a:spLocks/>
                </p:cNvSpPr>
                <p:nvPr/>
              </p:nvSpPr>
              <p:spPr bwMode="auto">
                <a:xfrm>
                  <a:off x="1752600" y="1209675"/>
                  <a:ext cx="6032500" cy="4535487"/>
                </a:xfrm>
                <a:custGeom>
                  <a:avLst/>
                  <a:gdLst>
                    <a:gd name="T0" fmla="*/ 76 w 7600"/>
                    <a:gd name="T1" fmla="*/ 5268 h 5713"/>
                    <a:gd name="T2" fmla="*/ 231 w 7600"/>
                    <a:gd name="T3" fmla="*/ 4442 h 5713"/>
                    <a:gd name="T4" fmla="*/ 387 w 7600"/>
                    <a:gd name="T5" fmla="*/ 3702 h 5713"/>
                    <a:gd name="T6" fmla="*/ 542 w 7600"/>
                    <a:gd name="T7" fmla="*/ 3042 h 5713"/>
                    <a:gd name="T8" fmla="*/ 697 w 7600"/>
                    <a:gd name="T9" fmla="*/ 2460 h 5713"/>
                    <a:gd name="T10" fmla="*/ 853 w 7600"/>
                    <a:gd name="T11" fmla="*/ 1948 h 5713"/>
                    <a:gd name="T12" fmla="*/ 1008 w 7600"/>
                    <a:gd name="T13" fmla="*/ 1506 h 5713"/>
                    <a:gd name="T14" fmla="*/ 1162 w 7600"/>
                    <a:gd name="T15" fmla="*/ 1130 h 5713"/>
                    <a:gd name="T16" fmla="*/ 1317 w 7600"/>
                    <a:gd name="T17" fmla="*/ 814 h 5713"/>
                    <a:gd name="T18" fmla="*/ 1473 w 7600"/>
                    <a:gd name="T19" fmla="*/ 556 h 5713"/>
                    <a:gd name="T20" fmla="*/ 1628 w 7600"/>
                    <a:gd name="T21" fmla="*/ 350 h 5713"/>
                    <a:gd name="T22" fmla="*/ 1783 w 7600"/>
                    <a:gd name="T23" fmla="*/ 196 h 5713"/>
                    <a:gd name="T24" fmla="*/ 1939 w 7600"/>
                    <a:gd name="T25" fmla="*/ 87 h 5713"/>
                    <a:gd name="T26" fmla="*/ 2094 w 7600"/>
                    <a:gd name="T27" fmla="*/ 23 h 5713"/>
                    <a:gd name="T28" fmla="*/ 2248 w 7600"/>
                    <a:gd name="T29" fmla="*/ 0 h 5713"/>
                    <a:gd name="T30" fmla="*/ 2403 w 7600"/>
                    <a:gd name="T31" fmla="*/ 11 h 5713"/>
                    <a:gd name="T32" fmla="*/ 2559 w 7600"/>
                    <a:gd name="T33" fmla="*/ 59 h 5713"/>
                    <a:gd name="T34" fmla="*/ 2714 w 7600"/>
                    <a:gd name="T35" fmla="*/ 135 h 5713"/>
                    <a:gd name="T36" fmla="*/ 2869 w 7600"/>
                    <a:gd name="T37" fmla="*/ 242 h 5713"/>
                    <a:gd name="T38" fmla="*/ 3023 w 7600"/>
                    <a:gd name="T39" fmla="*/ 373 h 5713"/>
                    <a:gd name="T40" fmla="*/ 3179 w 7600"/>
                    <a:gd name="T41" fmla="*/ 526 h 5713"/>
                    <a:gd name="T42" fmla="*/ 3334 w 7600"/>
                    <a:gd name="T43" fmla="*/ 700 h 5713"/>
                    <a:gd name="T44" fmla="*/ 3489 w 7600"/>
                    <a:gd name="T45" fmla="*/ 889 h 5713"/>
                    <a:gd name="T46" fmla="*/ 3645 w 7600"/>
                    <a:gd name="T47" fmla="*/ 1095 h 5713"/>
                    <a:gd name="T48" fmla="*/ 3800 w 7600"/>
                    <a:gd name="T49" fmla="*/ 1314 h 5713"/>
                    <a:gd name="T50" fmla="*/ 3954 w 7600"/>
                    <a:gd name="T51" fmla="*/ 1543 h 5713"/>
                    <a:gd name="T52" fmla="*/ 4109 w 7600"/>
                    <a:gd name="T53" fmla="*/ 1779 h 5713"/>
                    <a:gd name="T54" fmla="*/ 4265 w 7600"/>
                    <a:gd name="T55" fmla="*/ 2022 h 5713"/>
                    <a:gd name="T56" fmla="*/ 4420 w 7600"/>
                    <a:gd name="T57" fmla="*/ 2269 h 5713"/>
                    <a:gd name="T58" fmla="*/ 4575 w 7600"/>
                    <a:gd name="T59" fmla="*/ 2518 h 5713"/>
                    <a:gd name="T60" fmla="*/ 4731 w 7600"/>
                    <a:gd name="T61" fmla="*/ 2765 h 5713"/>
                    <a:gd name="T62" fmla="*/ 4886 w 7600"/>
                    <a:gd name="T63" fmla="*/ 3012 h 5713"/>
                    <a:gd name="T64" fmla="*/ 5040 w 7600"/>
                    <a:gd name="T65" fmla="*/ 3256 h 5713"/>
                    <a:gd name="T66" fmla="*/ 5195 w 7600"/>
                    <a:gd name="T67" fmla="*/ 3495 h 5713"/>
                    <a:gd name="T68" fmla="*/ 5351 w 7600"/>
                    <a:gd name="T69" fmla="*/ 3728 h 5713"/>
                    <a:gd name="T70" fmla="*/ 5506 w 7600"/>
                    <a:gd name="T71" fmla="*/ 3953 h 5713"/>
                    <a:gd name="T72" fmla="*/ 5661 w 7600"/>
                    <a:gd name="T73" fmla="*/ 4168 h 5713"/>
                    <a:gd name="T74" fmla="*/ 5817 w 7600"/>
                    <a:gd name="T75" fmla="*/ 4374 h 5713"/>
                    <a:gd name="T76" fmla="*/ 5972 w 7600"/>
                    <a:gd name="T77" fmla="*/ 4568 h 5713"/>
                    <a:gd name="T78" fmla="*/ 6126 w 7600"/>
                    <a:gd name="T79" fmla="*/ 4750 h 5713"/>
                    <a:gd name="T80" fmla="*/ 6281 w 7600"/>
                    <a:gd name="T81" fmla="*/ 4918 h 5713"/>
                    <a:gd name="T82" fmla="*/ 6437 w 7600"/>
                    <a:gd name="T83" fmla="*/ 5072 h 5713"/>
                    <a:gd name="T84" fmla="*/ 6592 w 7600"/>
                    <a:gd name="T85" fmla="*/ 5211 h 5713"/>
                    <a:gd name="T86" fmla="*/ 6747 w 7600"/>
                    <a:gd name="T87" fmla="*/ 5334 h 5713"/>
                    <a:gd name="T88" fmla="*/ 6901 w 7600"/>
                    <a:gd name="T89" fmla="*/ 5441 h 5713"/>
                    <a:gd name="T90" fmla="*/ 7057 w 7600"/>
                    <a:gd name="T91" fmla="*/ 5530 h 5713"/>
                    <a:gd name="T92" fmla="*/ 7212 w 7600"/>
                    <a:gd name="T93" fmla="*/ 5602 h 5713"/>
                    <a:gd name="T94" fmla="*/ 7367 w 7600"/>
                    <a:gd name="T95" fmla="*/ 5657 h 5713"/>
                    <a:gd name="T96" fmla="*/ 7523 w 7600"/>
                    <a:gd name="T97" fmla="*/ 5693 h 5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7600" h="5713">
                      <a:moveTo>
                        <a:pt x="0" y="5713"/>
                      </a:moveTo>
                      <a:lnTo>
                        <a:pt x="76" y="5268"/>
                      </a:lnTo>
                      <a:lnTo>
                        <a:pt x="155" y="4844"/>
                      </a:lnTo>
                      <a:lnTo>
                        <a:pt x="231" y="4442"/>
                      </a:lnTo>
                      <a:lnTo>
                        <a:pt x="309" y="4061"/>
                      </a:lnTo>
                      <a:lnTo>
                        <a:pt x="387" y="3702"/>
                      </a:lnTo>
                      <a:lnTo>
                        <a:pt x="464" y="3363"/>
                      </a:lnTo>
                      <a:lnTo>
                        <a:pt x="542" y="3042"/>
                      </a:lnTo>
                      <a:lnTo>
                        <a:pt x="620" y="2742"/>
                      </a:lnTo>
                      <a:lnTo>
                        <a:pt x="697" y="2460"/>
                      </a:lnTo>
                      <a:lnTo>
                        <a:pt x="775" y="2195"/>
                      </a:lnTo>
                      <a:lnTo>
                        <a:pt x="853" y="1948"/>
                      </a:lnTo>
                      <a:lnTo>
                        <a:pt x="930" y="1720"/>
                      </a:lnTo>
                      <a:lnTo>
                        <a:pt x="1008" y="1506"/>
                      </a:lnTo>
                      <a:lnTo>
                        <a:pt x="1084" y="1310"/>
                      </a:lnTo>
                      <a:lnTo>
                        <a:pt x="1162" y="1130"/>
                      </a:lnTo>
                      <a:lnTo>
                        <a:pt x="1240" y="964"/>
                      </a:lnTo>
                      <a:lnTo>
                        <a:pt x="1317" y="814"/>
                      </a:lnTo>
                      <a:lnTo>
                        <a:pt x="1395" y="677"/>
                      </a:lnTo>
                      <a:lnTo>
                        <a:pt x="1473" y="556"/>
                      </a:lnTo>
                      <a:lnTo>
                        <a:pt x="1550" y="446"/>
                      </a:lnTo>
                      <a:lnTo>
                        <a:pt x="1628" y="350"/>
                      </a:lnTo>
                      <a:lnTo>
                        <a:pt x="1706" y="267"/>
                      </a:lnTo>
                      <a:lnTo>
                        <a:pt x="1783" y="196"/>
                      </a:lnTo>
                      <a:lnTo>
                        <a:pt x="1861" y="137"/>
                      </a:lnTo>
                      <a:lnTo>
                        <a:pt x="1939" y="87"/>
                      </a:lnTo>
                      <a:lnTo>
                        <a:pt x="2015" y="51"/>
                      </a:lnTo>
                      <a:lnTo>
                        <a:pt x="2094" y="23"/>
                      </a:lnTo>
                      <a:lnTo>
                        <a:pt x="2170" y="6"/>
                      </a:lnTo>
                      <a:lnTo>
                        <a:pt x="2248" y="0"/>
                      </a:lnTo>
                      <a:lnTo>
                        <a:pt x="2326" y="1"/>
                      </a:lnTo>
                      <a:lnTo>
                        <a:pt x="2403" y="11"/>
                      </a:lnTo>
                      <a:lnTo>
                        <a:pt x="2481" y="31"/>
                      </a:lnTo>
                      <a:lnTo>
                        <a:pt x="2559" y="59"/>
                      </a:lnTo>
                      <a:lnTo>
                        <a:pt x="2636" y="94"/>
                      </a:lnTo>
                      <a:lnTo>
                        <a:pt x="2714" y="135"/>
                      </a:lnTo>
                      <a:lnTo>
                        <a:pt x="2792" y="184"/>
                      </a:lnTo>
                      <a:lnTo>
                        <a:pt x="2869" y="242"/>
                      </a:lnTo>
                      <a:lnTo>
                        <a:pt x="2947" y="304"/>
                      </a:lnTo>
                      <a:lnTo>
                        <a:pt x="3023" y="373"/>
                      </a:lnTo>
                      <a:lnTo>
                        <a:pt x="3101" y="446"/>
                      </a:lnTo>
                      <a:lnTo>
                        <a:pt x="3179" y="526"/>
                      </a:lnTo>
                      <a:lnTo>
                        <a:pt x="3256" y="610"/>
                      </a:lnTo>
                      <a:lnTo>
                        <a:pt x="3334" y="700"/>
                      </a:lnTo>
                      <a:lnTo>
                        <a:pt x="3412" y="792"/>
                      </a:lnTo>
                      <a:lnTo>
                        <a:pt x="3489" y="889"/>
                      </a:lnTo>
                      <a:lnTo>
                        <a:pt x="3567" y="991"/>
                      </a:lnTo>
                      <a:lnTo>
                        <a:pt x="3645" y="1095"/>
                      </a:lnTo>
                      <a:lnTo>
                        <a:pt x="3722" y="1204"/>
                      </a:lnTo>
                      <a:lnTo>
                        <a:pt x="3800" y="1314"/>
                      </a:lnTo>
                      <a:lnTo>
                        <a:pt x="3878" y="1427"/>
                      </a:lnTo>
                      <a:lnTo>
                        <a:pt x="3954" y="1543"/>
                      </a:lnTo>
                      <a:lnTo>
                        <a:pt x="4033" y="1660"/>
                      </a:lnTo>
                      <a:lnTo>
                        <a:pt x="4109" y="1779"/>
                      </a:lnTo>
                      <a:lnTo>
                        <a:pt x="4187" y="1900"/>
                      </a:lnTo>
                      <a:lnTo>
                        <a:pt x="4265" y="2022"/>
                      </a:lnTo>
                      <a:lnTo>
                        <a:pt x="4342" y="2144"/>
                      </a:lnTo>
                      <a:lnTo>
                        <a:pt x="4420" y="2269"/>
                      </a:lnTo>
                      <a:lnTo>
                        <a:pt x="4498" y="2393"/>
                      </a:lnTo>
                      <a:lnTo>
                        <a:pt x="4575" y="2518"/>
                      </a:lnTo>
                      <a:lnTo>
                        <a:pt x="4653" y="2642"/>
                      </a:lnTo>
                      <a:lnTo>
                        <a:pt x="4731" y="2765"/>
                      </a:lnTo>
                      <a:lnTo>
                        <a:pt x="4808" y="2889"/>
                      </a:lnTo>
                      <a:lnTo>
                        <a:pt x="4886" y="3012"/>
                      </a:lnTo>
                      <a:lnTo>
                        <a:pt x="4962" y="3135"/>
                      </a:lnTo>
                      <a:lnTo>
                        <a:pt x="5040" y="3256"/>
                      </a:lnTo>
                      <a:lnTo>
                        <a:pt x="5118" y="3377"/>
                      </a:lnTo>
                      <a:lnTo>
                        <a:pt x="5195" y="3495"/>
                      </a:lnTo>
                      <a:lnTo>
                        <a:pt x="5273" y="3613"/>
                      </a:lnTo>
                      <a:lnTo>
                        <a:pt x="5351" y="3728"/>
                      </a:lnTo>
                      <a:lnTo>
                        <a:pt x="5428" y="3841"/>
                      </a:lnTo>
                      <a:lnTo>
                        <a:pt x="5506" y="3953"/>
                      </a:lnTo>
                      <a:lnTo>
                        <a:pt x="5584" y="4061"/>
                      </a:lnTo>
                      <a:lnTo>
                        <a:pt x="5661" y="4168"/>
                      </a:lnTo>
                      <a:lnTo>
                        <a:pt x="5739" y="4273"/>
                      </a:lnTo>
                      <a:lnTo>
                        <a:pt x="5817" y="4374"/>
                      </a:lnTo>
                      <a:lnTo>
                        <a:pt x="5893" y="4473"/>
                      </a:lnTo>
                      <a:lnTo>
                        <a:pt x="5972" y="4568"/>
                      </a:lnTo>
                      <a:lnTo>
                        <a:pt x="6048" y="4661"/>
                      </a:lnTo>
                      <a:lnTo>
                        <a:pt x="6126" y="4750"/>
                      </a:lnTo>
                      <a:lnTo>
                        <a:pt x="6204" y="4836"/>
                      </a:lnTo>
                      <a:lnTo>
                        <a:pt x="6281" y="4918"/>
                      </a:lnTo>
                      <a:lnTo>
                        <a:pt x="6359" y="4997"/>
                      </a:lnTo>
                      <a:lnTo>
                        <a:pt x="6437" y="5072"/>
                      </a:lnTo>
                      <a:lnTo>
                        <a:pt x="6514" y="5144"/>
                      </a:lnTo>
                      <a:lnTo>
                        <a:pt x="6592" y="5211"/>
                      </a:lnTo>
                      <a:lnTo>
                        <a:pt x="6670" y="5275"/>
                      </a:lnTo>
                      <a:lnTo>
                        <a:pt x="6747" y="5334"/>
                      </a:lnTo>
                      <a:lnTo>
                        <a:pt x="6825" y="5390"/>
                      </a:lnTo>
                      <a:lnTo>
                        <a:pt x="6901" y="5441"/>
                      </a:lnTo>
                      <a:lnTo>
                        <a:pt x="6979" y="5487"/>
                      </a:lnTo>
                      <a:lnTo>
                        <a:pt x="7057" y="5530"/>
                      </a:lnTo>
                      <a:lnTo>
                        <a:pt x="7134" y="5568"/>
                      </a:lnTo>
                      <a:lnTo>
                        <a:pt x="7212" y="5602"/>
                      </a:lnTo>
                      <a:lnTo>
                        <a:pt x="7290" y="5632"/>
                      </a:lnTo>
                      <a:lnTo>
                        <a:pt x="7367" y="5657"/>
                      </a:lnTo>
                      <a:lnTo>
                        <a:pt x="7445" y="5677"/>
                      </a:lnTo>
                      <a:lnTo>
                        <a:pt x="7523" y="5693"/>
                      </a:lnTo>
                      <a:lnTo>
                        <a:pt x="7600" y="5705"/>
                      </a:lnTo>
                    </a:path>
                  </a:pathLst>
                </a:custGeom>
                <a:noFill/>
                <a:ln w="31750">
                  <a:solidFill>
                    <a:srgbClr val="000066"/>
                  </a:solidFill>
                  <a:prstDash val="sysDash"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81" name="Freeform 78"/>
                <p:cNvSpPr>
                  <a:spLocks/>
                </p:cNvSpPr>
                <p:nvPr/>
              </p:nvSpPr>
              <p:spPr bwMode="auto">
                <a:xfrm>
                  <a:off x="7785100" y="5738813"/>
                  <a:ext cx="123825" cy="6350"/>
                </a:xfrm>
                <a:custGeom>
                  <a:avLst/>
                  <a:gdLst>
                    <a:gd name="T0" fmla="*/ 0 w 156"/>
                    <a:gd name="T1" fmla="*/ 0 h 8"/>
                    <a:gd name="T2" fmla="*/ 78 w 156"/>
                    <a:gd name="T3" fmla="*/ 7 h 8"/>
                    <a:gd name="T4" fmla="*/ 156 w 156"/>
                    <a:gd name="T5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6" h="8">
                      <a:moveTo>
                        <a:pt x="0" y="0"/>
                      </a:moveTo>
                      <a:lnTo>
                        <a:pt x="78" y="7"/>
                      </a:lnTo>
                      <a:lnTo>
                        <a:pt x="156" y="8"/>
                      </a:lnTo>
                    </a:path>
                  </a:pathLst>
                </a:custGeom>
                <a:noFill/>
                <a:ln w="31750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82" name="Line 148"/>
                <p:cNvSpPr>
                  <a:spLocks noChangeShapeType="1"/>
                </p:cNvSpPr>
                <p:nvPr/>
              </p:nvSpPr>
              <p:spPr bwMode="auto">
                <a:xfrm>
                  <a:off x="7847013" y="5743575"/>
                  <a:ext cx="61912" cy="1587"/>
                </a:xfrm>
                <a:prstGeom prst="line">
                  <a:avLst/>
                </a:prstGeom>
                <a:noFill/>
                <a:ln w="9525">
                  <a:solidFill>
                    <a:srgbClr val="8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83" name="Line 176"/>
                <p:cNvSpPr>
                  <a:spLocks noChangeShapeType="1"/>
                </p:cNvSpPr>
                <p:nvPr/>
              </p:nvSpPr>
              <p:spPr bwMode="auto">
                <a:xfrm>
                  <a:off x="7847013" y="5745163"/>
                  <a:ext cx="61912" cy="1587"/>
                </a:xfrm>
                <a:prstGeom prst="lin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84" name="Freeform 177"/>
                <p:cNvSpPr>
                  <a:spLocks/>
                </p:cNvSpPr>
                <p:nvPr/>
              </p:nvSpPr>
              <p:spPr bwMode="auto">
                <a:xfrm>
                  <a:off x="1752600" y="3476625"/>
                  <a:ext cx="6032500" cy="2268537"/>
                </a:xfrm>
                <a:custGeom>
                  <a:avLst/>
                  <a:gdLst>
                    <a:gd name="T0" fmla="*/ 76 w 7600"/>
                    <a:gd name="T1" fmla="*/ 2744 h 2857"/>
                    <a:gd name="T2" fmla="*/ 231 w 7600"/>
                    <a:gd name="T3" fmla="*/ 2526 h 2857"/>
                    <a:gd name="T4" fmla="*/ 387 w 7600"/>
                    <a:gd name="T5" fmla="*/ 2315 h 2857"/>
                    <a:gd name="T6" fmla="*/ 542 w 7600"/>
                    <a:gd name="T7" fmla="*/ 2114 h 2857"/>
                    <a:gd name="T8" fmla="*/ 697 w 7600"/>
                    <a:gd name="T9" fmla="*/ 1921 h 2857"/>
                    <a:gd name="T10" fmla="*/ 853 w 7600"/>
                    <a:gd name="T11" fmla="*/ 1739 h 2857"/>
                    <a:gd name="T12" fmla="*/ 1008 w 7600"/>
                    <a:gd name="T13" fmla="*/ 1566 h 2857"/>
                    <a:gd name="T14" fmla="*/ 1162 w 7600"/>
                    <a:gd name="T15" fmla="*/ 1400 h 2857"/>
                    <a:gd name="T16" fmla="*/ 1317 w 7600"/>
                    <a:gd name="T17" fmla="*/ 1245 h 2857"/>
                    <a:gd name="T18" fmla="*/ 1473 w 7600"/>
                    <a:gd name="T19" fmla="*/ 1098 h 2857"/>
                    <a:gd name="T20" fmla="*/ 1628 w 7600"/>
                    <a:gd name="T21" fmla="*/ 961 h 2857"/>
                    <a:gd name="T22" fmla="*/ 1783 w 7600"/>
                    <a:gd name="T23" fmla="*/ 834 h 2857"/>
                    <a:gd name="T24" fmla="*/ 1939 w 7600"/>
                    <a:gd name="T25" fmla="*/ 714 h 2857"/>
                    <a:gd name="T26" fmla="*/ 2094 w 7600"/>
                    <a:gd name="T27" fmla="*/ 604 h 2857"/>
                    <a:gd name="T28" fmla="*/ 2248 w 7600"/>
                    <a:gd name="T29" fmla="*/ 504 h 2857"/>
                    <a:gd name="T30" fmla="*/ 2403 w 7600"/>
                    <a:gd name="T31" fmla="*/ 413 h 2857"/>
                    <a:gd name="T32" fmla="*/ 2559 w 7600"/>
                    <a:gd name="T33" fmla="*/ 330 h 2857"/>
                    <a:gd name="T34" fmla="*/ 2714 w 7600"/>
                    <a:gd name="T35" fmla="*/ 258 h 2857"/>
                    <a:gd name="T36" fmla="*/ 2869 w 7600"/>
                    <a:gd name="T37" fmla="*/ 193 h 2857"/>
                    <a:gd name="T38" fmla="*/ 3023 w 7600"/>
                    <a:gd name="T39" fmla="*/ 138 h 2857"/>
                    <a:gd name="T40" fmla="*/ 3179 w 7600"/>
                    <a:gd name="T41" fmla="*/ 92 h 2857"/>
                    <a:gd name="T42" fmla="*/ 3334 w 7600"/>
                    <a:gd name="T43" fmla="*/ 55 h 2857"/>
                    <a:gd name="T44" fmla="*/ 3489 w 7600"/>
                    <a:gd name="T45" fmla="*/ 28 h 2857"/>
                    <a:gd name="T46" fmla="*/ 3645 w 7600"/>
                    <a:gd name="T47" fmla="*/ 11 h 2857"/>
                    <a:gd name="T48" fmla="*/ 3800 w 7600"/>
                    <a:gd name="T49" fmla="*/ 1 h 2857"/>
                    <a:gd name="T50" fmla="*/ 3954 w 7600"/>
                    <a:gd name="T51" fmla="*/ 1 h 2857"/>
                    <a:gd name="T52" fmla="*/ 4109 w 7600"/>
                    <a:gd name="T53" fmla="*/ 11 h 2857"/>
                    <a:gd name="T54" fmla="*/ 4265 w 7600"/>
                    <a:gd name="T55" fmla="*/ 28 h 2857"/>
                    <a:gd name="T56" fmla="*/ 4420 w 7600"/>
                    <a:gd name="T57" fmla="*/ 55 h 2857"/>
                    <a:gd name="T58" fmla="*/ 4575 w 7600"/>
                    <a:gd name="T59" fmla="*/ 92 h 2857"/>
                    <a:gd name="T60" fmla="*/ 4731 w 7600"/>
                    <a:gd name="T61" fmla="*/ 138 h 2857"/>
                    <a:gd name="T62" fmla="*/ 4886 w 7600"/>
                    <a:gd name="T63" fmla="*/ 193 h 2857"/>
                    <a:gd name="T64" fmla="*/ 5040 w 7600"/>
                    <a:gd name="T65" fmla="*/ 258 h 2857"/>
                    <a:gd name="T66" fmla="*/ 5195 w 7600"/>
                    <a:gd name="T67" fmla="*/ 330 h 2857"/>
                    <a:gd name="T68" fmla="*/ 5351 w 7600"/>
                    <a:gd name="T69" fmla="*/ 413 h 2857"/>
                    <a:gd name="T70" fmla="*/ 5506 w 7600"/>
                    <a:gd name="T71" fmla="*/ 504 h 2857"/>
                    <a:gd name="T72" fmla="*/ 5661 w 7600"/>
                    <a:gd name="T73" fmla="*/ 604 h 2857"/>
                    <a:gd name="T74" fmla="*/ 5817 w 7600"/>
                    <a:gd name="T75" fmla="*/ 714 h 2857"/>
                    <a:gd name="T76" fmla="*/ 5972 w 7600"/>
                    <a:gd name="T77" fmla="*/ 834 h 2857"/>
                    <a:gd name="T78" fmla="*/ 6126 w 7600"/>
                    <a:gd name="T79" fmla="*/ 961 h 2857"/>
                    <a:gd name="T80" fmla="*/ 6281 w 7600"/>
                    <a:gd name="T81" fmla="*/ 1098 h 2857"/>
                    <a:gd name="T82" fmla="*/ 6437 w 7600"/>
                    <a:gd name="T83" fmla="*/ 1245 h 2857"/>
                    <a:gd name="T84" fmla="*/ 6592 w 7600"/>
                    <a:gd name="T85" fmla="*/ 1400 h 2857"/>
                    <a:gd name="T86" fmla="*/ 6747 w 7600"/>
                    <a:gd name="T87" fmla="*/ 1566 h 2857"/>
                    <a:gd name="T88" fmla="*/ 6901 w 7600"/>
                    <a:gd name="T89" fmla="*/ 1739 h 2857"/>
                    <a:gd name="T90" fmla="*/ 7057 w 7600"/>
                    <a:gd name="T91" fmla="*/ 1921 h 2857"/>
                    <a:gd name="T92" fmla="*/ 7212 w 7600"/>
                    <a:gd name="T93" fmla="*/ 2114 h 2857"/>
                    <a:gd name="T94" fmla="*/ 7367 w 7600"/>
                    <a:gd name="T95" fmla="*/ 2315 h 2857"/>
                    <a:gd name="T96" fmla="*/ 7523 w 7600"/>
                    <a:gd name="T97" fmla="*/ 2526 h 28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7600" h="2857">
                      <a:moveTo>
                        <a:pt x="0" y="2857"/>
                      </a:moveTo>
                      <a:lnTo>
                        <a:pt x="76" y="2744"/>
                      </a:lnTo>
                      <a:lnTo>
                        <a:pt x="155" y="2634"/>
                      </a:lnTo>
                      <a:lnTo>
                        <a:pt x="231" y="2526"/>
                      </a:lnTo>
                      <a:lnTo>
                        <a:pt x="309" y="2419"/>
                      </a:lnTo>
                      <a:lnTo>
                        <a:pt x="387" y="2315"/>
                      </a:lnTo>
                      <a:lnTo>
                        <a:pt x="464" y="2213"/>
                      </a:lnTo>
                      <a:lnTo>
                        <a:pt x="542" y="2114"/>
                      </a:lnTo>
                      <a:lnTo>
                        <a:pt x="620" y="2017"/>
                      </a:lnTo>
                      <a:lnTo>
                        <a:pt x="697" y="1921"/>
                      </a:lnTo>
                      <a:lnTo>
                        <a:pt x="775" y="1829"/>
                      </a:lnTo>
                      <a:lnTo>
                        <a:pt x="853" y="1739"/>
                      </a:lnTo>
                      <a:lnTo>
                        <a:pt x="930" y="1650"/>
                      </a:lnTo>
                      <a:lnTo>
                        <a:pt x="1008" y="1566"/>
                      </a:lnTo>
                      <a:lnTo>
                        <a:pt x="1084" y="1481"/>
                      </a:lnTo>
                      <a:lnTo>
                        <a:pt x="1162" y="1400"/>
                      </a:lnTo>
                      <a:lnTo>
                        <a:pt x="1240" y="1322"/>
                      </a:lnTo>
                      <a:lnTo>
                        <a:pt x="1317" y="1245"/>
                      </a:lnTo>
                      <a:lnTo>
                        <a:pt x="1395" y="1170"/>
                      </a:lnTo>
                      <a:lnTo>
                        <a:pt x="1473" y="1098"/>
                      </a:lnTo>
                      <a:lnTo>
                        <a:pt x="1550" y="1028"/>
                      </a:lnTo>
                      <a:lnTo>
                        <a:pt x="1628" y="961"/>
                      </a:lnTo>
                      <a:lnTo>
                        <a:pt x="1706" y="896"/>
                      </a:lnTo>
                      <a:lnTo>
                        <a:pt x="1783" y="834"/>
                      </a:lnTo>
                      <a:lnTo>
                        <a:pt x="1861" y="773"/>
                      </a:lnTo>
                      <a:lnTo>
                        <a:pt x="1939" y="714"/>
                      </a:lnTo>
                      <a:lnTo>
                        <a:pt x="2015" y="658"/>
                      </a:lnTo>
                      <a:lnTo>
                        <a:pt x="2094" y="604"/>
                      </a:lnTo>
                      <a:lnTo>
                        <a:pt x="2170" y="553"/>
                      </a:lnTo>
                      <a:lnTo>
                        <a:pt x="2248" y="504"/>
                      </a:lnTo>
                      <a:lnTo>
                        <a:pt x="2326" y="457"/>
                      </a:lnTo>
                      <a:lnTo>
                        <a:pt x="2403" y="413"/>
                      </a:lnTo>
                      <a:lnTo>
                        <a:pt x="2481" y="371"/>
                      </a:lnTo>
                      <a:lnTo>
                        <a:pt x="2559" y="330"/>
                      </a:lnTo>
                      <a:lnTo>
                        <a:pt x="2636" y="293"/>
                      </a:lnTo>
                      <a:lnTo>
                        <a:pt x="2714" y="258"/>
                      </a:lnTo>
                      <a:lnTo>
                        <a:pt x="2792" y="224"/>
                      </a:lnTo>
                      <a:lnTo>
                        <a:pt x="2869" y="193"/>
                      </a:lnTo>
                      <a:lnTo>
                        <a:pt x="2947" y="165"/>
                      </a:lnTo>
                      <a:lnTo>
                        <a:pt x="3023" y="138"/>
                      </a:lnTo>
                      <a:lnTo>
                        <a:pt x="3101" y="114"/>
                      </a:lnTo>
                      <a:lnTo>
                        <a:pt x="3179" y="92"/>
                      </a:lnTo>
                      <a:lnTo>
                        <a:pt x="3256" y="73"/>
                      </a:lnTo>
                      <a:lnTo>
                        <a:pt x="3334" y="55"/>
                      </a:lnTo>
                      <a:lnTo>
                        <a:pt x="3412" y="41"/>
                      </a:lnTo>
                      <a:lnTo>
                        <a:pt x="3489" y="28"/>
                      </a:lnTo>
                      <a:lnTo>
                        <a:pt x="3567" y="19"/>
                      </a:lnTo>
                      <a:lnTo>
                        <a:pt x="3645" y="11"/>
                      </a:lnTo>
                      <a:lnTo>
                        <a:pt x="3722" y="4"/>
                      </a:lnTo>
                      <a:lnTo>
                        <a:pt x="3800" y="1"/>
                      </a:lnTo>
                      <a:lnTo>
                        <a:pt x="3878" y="0"/>
                      </a:lnTo>
                      <a:lnTo>
                        <a:pt x="3954" y="1"/>
                      </a:lnTo>
                      <a:lnTo>
                        <a:pt x="4033" y="4"/>
                      </a:lnTo>
                      <a:lnTo>
                        <a:pt x="4109" y="11"/>
                      </a:lnTo>
                      <a:lnTo>
                        <a:pt x="4187" y="19"/>
                      </a:lnTo>
                      <a:lnTo>
                        <a:pt x="4265" y="28"/>
                      </a:lnTo>
                      <a:lnTo>
                        <a:pt x="4342" y="41"/>
                      </a:lnTo>
                      <a:lnTo>
                        <a:pt x="4420" y="55"/>
                      </a:lnTo>
                      <a:lnTo>
                        <a:pt x="4498" y="73"/>
                      </a:lnTo>
                      <a:lnTo>
                        <a:pt x="4575" y="92"/>
                      </a:lnTo>
                      <a:lnTo>
                        <a:pt x="4653" y="114"/>
                      </a:lnTo>
                      <a:lnTo>
                        <a:pt x="4731" y="138"/>
                      </a:lnTo>
                      <a:lnTo>
                        <a:pt x="4808" y="165"/>
                      </a:lnTo>
                      <a:lnTo>
                        <a:pt x="4886" y="193"/>
                      </a:lnTo>
                      <a:lnTo>
                        <a:pt x="4962" y="224"/>
                      </a:lnTo>
                      <a:lnTo>
                        <a:pt x="5040" y="258"/>
                      </a:lnTo>
                      <a:lnTo>
                        <a:pt x="5118" y="293"/>
                      </a:lnTo>
                      <a:lnTo>
                        <a:pt x="5195" y="330"/>
                      </a:lnTo>
                      <a:lnTo>
                        <a:pt x="5273" y="371"/>
                      </a:lnTo>
                      <a:lnTo>
                        <a:pt x="5351" y="413"/>
                      </a:lnTo>
                      <a:lnTo>
                        <a:pt x="5428" y="457"/>
                      </a:lnTo>
                      <a:lnTo>
                        <a:pt x="5506" y="504"/>
                      </a:lnTo>
                      <a:lnTo>
                        <a:pt x="5584" y="553"/>
                      </a:lnTo>
                      <a:lnTo>
                        <a:pt x="5661" y="604"/>
                      </a:lnTo>
                      <a:lnTo>
                        <a:pt x="5739" y="658"/>
                      </a:lnTo>
                      <a:lnTo>
                        <a:pt x="5817" y="714"/>
                      </a:lnTo>
                      <a:lnTo>
                        <a:pt x="5893" y="773"/>
                      </a:lnTo>
                      <a:lnTo>
                        <a:pt x="5972" y="834"/>
                      </a:lnTo>
                      <a:lnTo>
                        <a:pt x="6048" y="896"/>
                      </a:lnTo>
                      <a:lnTo>
                        <a:pt x="6126" y="961"/>
                      </a:lnTo>
                      <a:lnTo>
                        <a:pt x="6204" y="1028"/>
                      </a:lnTo>
                      <a:lnTo>
                        <a:pt x="6281" y="1098"/>
                      </a:lnTo>
                      <a:lnTo>
                        <a:pt x="6359" y="1170"/>
                      </a:lnTo>
                      <a:lnTo>
                        <a:pt x="6437" y="1245"/>
                      </a:lnTo>
                      <a:lnTo>
                        <a:pt x="6514" y="1322"/>
                      </a:lnTo>
                      <a:lnTo>
                        <a:pt x="6592" y="1400"/>
                      </a:lnTo>
                      <a:lnTo>
                        <a:pt x="6670" y="1481"/>
                      </a:lnTo>
                      <a:lnTo>
                        <a:pt x="6747" y="1566"/>
                      </a:lnTo>
                      <a:lnTo>
                        <a:pt x="6825" y="1650"/>
                      </a:lnTo>
                      <a:lnTo>
                        <a:pt x="6901" y="1739"/>
                      </a:lnTo>
                      <a:lnTo>
                        <a:pt x="6979" y="1829"/>
                      </a:lnTo>
                      <a:lnTo>
                        <a:pt x="7057" y="1921"/>
                      </a:lnTo>
                      <a:lnTo>
                        <a:pt x="7134" y="2017"/>
                      </a:lnTo>
                      <a:lnTo>
                        <a:pt x="7212" y="2114"/>
                      </a:lnTo>
                      <a:lnTo>
                        <a:pt x="7290" y="2213"/>
                      </a:lnTo>
                      <a:lnTo>
                        <a:pt x="7367" y="2315"/>
                      </a:lnTo>
                      <a:lnTo>
                        <a:pt x="7445" y="2419"/>
                      </a:lnTo>
                      <a:lnTo>
                        <a:pt x="7523" y="2526"/>
                      </a:lnTo>
                      <a:lnTo>
                        <a:pt x="7600" y="2634"/>
                      </a:lnTo>
                    </a:path>
                  </a:pathLst>
                </a:custGeom>
                <a:noFill/>
                <a:ln w="31750">
                  <a:solidFill>
                    <a:schemeClr val="tx1">
                      <a:lumMod val="50000"/>
                      <a:lumOff val="50000"/>
                    </a:schemeClr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85" name="Freeform 178"/>
                <p:cNvSpPr>
                  <a:spLocks/>
                </p:cNvSpPr>
                <p:nvPr/>
              </p:nvSpPr>
              <p:spPr bwMode="auto">
                <a:xfrm>
                  <a:off x="7785100" y="5567363"/>
                  <a:ext cx="123825" cy="177800"/>
                </a:xfrm>
                <a:custGeom>
                  <a:avLst/>
                  <a:gdLst>
                    <a:gd name="T0" fmla="*/ 0 w 156"/>
                    <a:gd name="T1" fmla="*/ 0 h 223"/>
                    <a:gd name="T2" fmla="*/ 78 w 156"/>
                    <a:gd name="T3" fmla="*/ 110 h 223"/>
                    <a:gd name="T4" fmla="*/ 156 w 156"/>
                    <a:gd name="T5" fmla="*/ 223 h 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6" h="223">
                      <a:moveTo>
                        <a:pt x="0" y="0"/>
                      </a:moveTo>
                      <a:lnTo>
                        <a:pt x="78" y="110"/>
                      </a:lnTo>
                      <a:lnTo>
                        <a:pt x="156" y="223"/>
                      </a:lnTo>
                    </a:path>
                  </a:pathLst>
                </a:custGeom>
                <a:noFill/>
                <a:ln w="3175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93" name="Line 193"/>
                <p:cNvSpPr>
                  <a:spLocks noChangeShapeType="1"/>
                </p:cNvSpPr>
                <p:nvPr/>
              </p:nvSpPr>
              <p:spPr bwMode="auto">
                <a:xfrm>
                  <a:off x="5665333" y="3640137"/>
                  <a:ext cx="1587" cy="2844000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103" name="Freeform 178"/>
                <p:cNvSpPr>
                  <a:spLocks/>
                </p:cNvSpPr>
                <p:nvPr/>
              </p:nvSpPr>
              <p:spPr bwMode="auto">
                <a:xfrm>
                  <a:off x="1752600" y="1916113"/>
                  <a:ext cx="6094413" cy="3829050"/>
                </a:xfrm>
                <a:custGeom>
                  <a:avLst/>
                  <a:gdLst>
                    <a:gd name="T0" fmla="*/ 76 w 7678"/>
                    <a:gd name="T1" fmla="*/ 4379 h 4822"/>
                    <a:gd name="T2" fmla="*/ 231 w 7678"/>
                    <a:gd name="T3" fmla="*/ 3570 h 4822"/>
                    <a:gd name="T4" fmla="*/ 387 w 7678"/>
                    <a:gd name="T5" fmla="*/ 2862 h 4822"/>
                    <a:gd name="T6" fmla="*/ 542 w 7678"/>
                    <a:gd name="T7" fmla="*/ 2248 h 4822"/>
                    <a:gd name="T8" fmla="*/ 697 w 7678"/>
                    <a:gd name="T9" fmla="*/ 1722 h 4822"/>
                    <a:gd name="T10" fmla="*/ 853 w 7678"/>
                    <a:gd name="T11" fmla="*/ 1277 h 4822"/>
                    <a:gd name="T12" fmla="*/ 1008 w 7678"/>
                    <a:gd name="T13" fmla="*/ 909 h 4822"/>
                    <a:gd name="T14" fmla="*/ 1162 w 7678"/>
                    <a:gd name="T15" fmla="*/ 611 h 4822"/>
                    <a:gd name="T16" fmla="*/ 1317 w 7678"/>
                    <a:gd name="T17" fmla="*/ 378 h 4822"/>
                    <a:gd name="T18" fmla="*/ 1473 w 7678"/>
                    <a:gd name="T19" fmla="*/ 206 h 4822"/>
                    <a:gd name="T20" fmla="*/ 1628 w 7678"/>
                    <a:gd name="T21" fmla="*/ 89 h 4822"/>
                    <a:gd name="T22" fmla="*/ 1783 w 7678"/>
                    <a:gd name="T23" fmla="*/ 22 h 4822"/>
                    <a:gd name="T24" fmla="*/ 1939 w 7678"/>
                    <a:gd name="T25" fmla="*/ 0 h 4822"/>
                    <a:gd name="T26" fmla="*/ 2094 w 7678"/>
                    <a:gd name="T27" fmla="*/ 21 h 4822"/>
                    <a:gd name="T28" fmla="*/ 2248 w 7678"/>
                    <a:gd name="T29" fmla="*/ 76 h 4822"/>
                    <a:gd name="T30" fmla="*/ 2403 w 7678"/>
                    <a:gd name="T31" fmla="*/ 166 h 4822"/>
                    <a:gd name="T32" fmla="*/ 2559 w 7678"/>
                    <a:gd name="T33" fmla="*/ 285 h 4822"/>
                    <a:gd name="T34" fmla="*/ 2714 w 7678"/>
                    <a:gd name="T35" fmla="*/ 427 h 4822"/>
                    <a:gd name="T36" fmla="*/ 2869 w 7678"/>
                    <a:gd name="T37" fmla="*/ 593 h 4822"/>
                    <a:gd name="T38" fmla="*/ 3023 w 7678"/>
                    <a:gd name="T39" fmla="*/ 775 h 4822"/>
                    <a:gd name="T40" fmla="*/ 3179 w 7678"/>
                    <a:gd name="T41" fmla="*/ 973 h 4822"/>
                    <a:gd name="T42" fmla="*/ 3334 w 7678"/>
                    <a:gd name="T43" fmla="*/ 1182 h 4822"/>
                    <a:gd name="T44" fmla="*/ 3489 w 7678"/>
                    <a:gd name="T45" fmla="*/ 1400 h 4822"/>
                    <a:gd name="T46" fmla="*/ 3645 w 7678"/>
                    <a:gd name="T47" fmla="*/ 1623 h 4822"/>
                    <a:gd name="T48" fmla="*/ 3800 w 7678"/>
                    <a:gd name="T49" fmla="*/ 1851 h 4822"/>
                    <a:gd name="T50" fmla="*/ 3954 w 7678"/>
                    <a:gd name="T51" fmla="*/ 2079 h 4822"/>
                    <a:gd name="T52" fmla="*/ 4109 w 7678"/>
                    <a:gd name="T53" fmla="*/ 2307 h 4822"/>
                    <a:gd name="T54" fmla="*/ 4265 w 7678"/>
                    <a:gd name="T55" fmla="*/ 2531 h 4822"/>
                    <a:gd name="T56" fmla="*/ 4420 w 7678"/>
                    <a:gd name="T57" fmla="*/ 2751 h 4822"/>
                    <a:gd name="T58" fmla="*/ 4575 w 7678"/>
                    <a:gd name="T59" fmla="*/ 2963 h 4822"/>
                    <a:gd name="T60" fmla="*/ 4731 w 7678"/>
                    <a:gd name="T61" fmla="*/ 3169 h 4822"/>
                    <a:gd name="T62" fmla="*/ 4886 w 7678"/>
                    <a:gd name="T63" fmla="*/ 3363 h 4822"/>
                    <a:gd name="T64" fmla="*/ 5040 w 7678"/>
                    <a:gd name="T65" fmla="*/ 3548 h 4822"/>
                    <a:gd name="T66" fmla="*/ 5195 w 7678"/>
                    <a:gd name="T67" fmla="*/ 3722 h 4822"/>
                    <a:gd name="T68" fmla="*/ 5351 w 7678"/>
                    <a:gd name="T69" fmla="*/ 3883 h 4822"/>
                    <a:gd name="T70" fmla="*/ 5506 w 7678"/>
                    <a:gd name="T71" fmla="*/ 4031 h 4822"/>
                    <a:gd name="T72" fmla="*/ 5661 w 7678"/>
                    <a:gd name="T73" fmla="*/ 4165 h 4822"/>
                    <a:gd name="T74" fmla="*/ 5817 w 7678"/>
                    <a:gd name="T75" fmla="*/ 4286 h 4822"/>
                    <a:gd name="T76" fmla="*/ 5972 w 7678"/>
                    <a:gd name="T77" fmla="*/ 4395 h 4822"/>
                    <a:gd name="T78" fmla="*/ 6126 w 7678"/>
                    <a:gd name="T79" fmla="*/ 4489 h 4822"/>
                    <a:gd name="T80" fmla="*/ 6281 w 7678"/>
                    <a:gd name="T81" fmla="*/ 4569 h 4822"/>
                    <a:gd name="T82" fmla="*/ 6437 w 7678"/>
                    <a:gd name="T83" fmla="*/ 4636 h 4822"/>
                    <a:gd name="T84" fmla="*/ 6592 w 7678"/>
                    <a:gd name="T85" fmla="*/ 4692 h 4822"/>
                    <a:gd name="T86" fmla="*/ 6747 w 7678"/>
                    <a:gd name="T87" fmla="*/ 4735 h 4822"/>
                    <a:gd name="T88" fmla="*/ 6901 w 7678"/>
                    <a:gd name="T89" fmla="*/ 4768 h 4822"/>
                    <a:gd name="T90" fmla="*/ 7057 w 7678"/>
                    <a:gd name="T91" fmla="*/ 4792 h 4822"/>
                    <a:gd name="T92" fmla="*/ 7212 w 7678"/>
                    <a:gd name="T93" fmla="*/ 4808 h 4822"/>
                    <a:gd name="T94" fmla="*/ 7367 w 7678"/>
                    <a:gd name="T95" fmla="*/ 4817 h 4822"/>
                    <a:gd name="T96" fmla="*/ 7523 w 7678"/>
                    <a:gd name="T97" fmla="*/ 4822 h 4822"/>
                    <a:gd name="T98" fmla="*/ 7678 w 7678"/>
                    <a:gd name="T99" fmla="*/ 4822 h 48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678" h="4822">
                      <a:moveTo>
                        <a:pt x="0" y="4822"/>
                      </a:moveTo>
                      <a:lnTo>
                        <a:pt x="76" y="4379"/>
                      </a:lnTo>
                      <a:lnTo>
                        <a:pt x="155" y="3963"/>
                      </a:lnTo>
                      <a:lnTo>
                        <a:pt x="231" y="3570"/>
                      </a:lnTo>
                      <a:lnTo>
                        <a:pt x="309" y="3205"/>
                      </a:lnTo>
                      <a:lnTo>
                        <a:pt x="387" y="2862"/>
                      </a:lnTo>
                      <a:lnTo>
                        <a:pt x="464" y="2543"/>
                      </a:lnTo>
                      <a:lnTo>
                        <a:pt x="542" y="2248"/>
                      </a:lnTo>
                      <a:lnTo>
                        <a:pt x="620" y="1974"/>
                      </a:lnTo>
                      <a:lnTo>
                        <a:pt x="697" y="1722"/>
                      </a:lnTo>
                      <a:lnTo>
                        <a:pt x="775" y="1489"/>
                      </a:lnTo>
                      <a:lnTo>
                        <a:pt x="853" y="1277"/>
                      </a:lnTo>
                      <a:lnTo>
                        <a:pt x="930" y="1084"/>
                      </a:lnTo>
                      <a:lnTo>
                        <a:pt x="1008" y="909"/>
                      </a:lnTo>
                      <a:lnTo>
                        <a:pt x="1084" y="751"/>
                      </a:lnTo>
                      <a:lnTo>
                        <a:pt x="1162" y="611"/>
                      </a:lnTo>
                      <a:lnTo>
                        <a:pt x="1240" y="486"/>
                      </a:lnTo>
                      <a:lnTo>
                        <a:pt x="1317" y="378"/>
                      </a:lnTo>
                      <a:lnTo>
                        <a:pt x="1395" y="285"/>
                      </a:lnTo>
                      <a:lnTo>
                        <a:pt x="1473" y="206"/>
                      </a:lnTo>
                      <a:lnTo>
                        <a:pt x="1550" y="140"/>
                      </a:lnTo>
                      <a:lnTo>
                        <a:pt x="1628" y="89"/>
                      </a:lnTo>
                      <a:lnTo>
                        <a:pt x="1706" y="49"/>
                      </a:lnTo>
                      <a:lnTo>
                        <a:pt x="1783" y="22"/>
                      </a:lnTo>
                      <a:lnTo>
                        <a:pt x="1861" y="6"/>
                      </a:lnTo>
                      <a:lnTo>
                        <a:pt x="1939" y="0"/>
                      </a:lnTo>
                      <a:lnTo>
                        <a:pt x="2015" y="5"/>
                      </a:lnTo>
                      <a:lnTo>
                        <a:pt x="2094" y="21"/>
                      </a:lnTo>
                      <a:lnTo>
                        <a:pt x="2170" y="45"/>
                      </a:lnTo>
                      <a:lnTo>
                        <a:pt x="2248" y="76"/>
                      </a:lnTo>
                      <a:lnTo>
                        <a:pt x="2326" y="118"/>
                      </a:lnTo>
                      <a:lnTo>
                        <a:pt x="2403" y="166"/>
                      </a:lnTo>
                      <a:lnTo>
                        <a:pt x="2481" y="222"/>
                      </a:lnTo>
                      <a:lnTo>
                        <a:pt x="2559" y="285"/>
                      </a:lnTo>
                      <a:lnTo>
                        <a:pt x="2636" y="354"/>
                      </a:lnTo>
                      <a:lnTo>
                        <a:pt x="2714" y="427"/>
                      </a:lnTo>
                      <a:lnTo>
                        <a:pt x="2792" y="507"/>
                      </a:lnTo>
                      <a:lnTo>
                        <a:pt x="2869" y="593"/>
                      </a:lnTo>
                      <a:lnTo>
                        <a:pt x="2947" y="682"/>
                      </a:lnTo>
                      <a:lnTo>
                        <a:pt x="3023" y="775"/>
                      </a:lnTo>
                      <a:lnTo>
                        <a:pt x="3101" y="872"/>
                      </a:lnTo>
                      <a:lnTo>
                        <a:pt x="3179" y="973"/>
                      </a:lnTo>
                      <a:lnTo>
                        <a:pt x="3256" y="1076"/>
                      </a:lnTo>
                      <a:lnTo>
                        <a:pt x="3334" y="1182"/>
                      </a:lnTo>
                      <a:lnTo>
                        <a:pt x="3412" y="1290"/>
                      </a:lnTo>
                      <a:lnTo>
                        <a:pt x="3489" y="1400"/>
                      </a:lnTo>
                      <a:lnTo>
                        <a:pt x="3567" y="1510"/>
                      </a:lnTo>
                      <a:lnTo>
                        <a:pt x="3645" y="1623"/>
                      </a:lnTo>
                      <a:lnTo>
                        <a:pt x="3722" y="1737"/>
                      </a:lnTo>
                      <a:lnTo>
                        <a:pt x="3800" y="1851"/>
                      </a:lnTo>
                      <a:lnTo>
                        <a:pt x="3878" y="1965"/>
                      </a:lnTo>
                      <a:lnTo>
                        <a:pt x="3954" y="2079"/>
                      </a:lnTo>
                      <a:lnTo>
                        <a:pt x="4033" y="2193"/>
                      </a:lnTo>
                      <a:lnTo>
                        <a:pt x="4109" y="2307"/>
                      </a:lnTo>
                      <a:lnTo>
                        <a:pt x="4187" y="2419"/>
                      </a:lnTo>
                      <a:lnTo>
                        <a:pt x="4265" y="2531"/>
                      </a:lnTo>
                      <a:lnTo>
                        <a:pt x="4342" y="2642"/>
                      </a:lnTo>
                      <a:lnTo>
                        <a:pt x="4420" y="2751"/>
                      </a:lnTo>
                      <a:lnTo>
                        <a:pt x="4498" y="2858"/>
                      </a:lnTo>
                      <a:lnTo>
                        <a:pt x="4575" y="2963"/>
                      </a:lnTo>
                      <a:lnTo>
                        <a:pt x="4653" y="3067"/>
                      </a:lnTo>
                      <a:lnTo>
                        <a:pt x="4731" y="3169"/>
                      </a:lnTo>
                      <a:lnTo>
                        <a:pt x="4808" y="3267"/>
                      </a:lnTo>
                      <a:lnTo>
                        <a:pt x="4886" y="3363"/>
                      </a:lnTo>
                      <a:lnTo>
                        <a:pt x="4962" y="3457"/>
                      </a:lnTo>
                      <a:lnTo>
                        <a:pt x="5040" y="3548"/>
                      </a:lnTo>
                      <a:lnTo>
                        <a:pt x="5118" y="3637"/>
                      </a:lnTo>
                      <a:lnTo>
                        <a:pt x="5195" y="3722"/>
                      </a:lnTo>
                      <a:lnTo>
                        <a:pt x="5273" y="3803"/>
                      </a:lnTo>
                      <a:lnTo>
                        <a:pt x="5351" y="3883"/>
                      </a:lnTo>
                      <a:lnTo>
                        <a:pt x="5428" y="3958"/>
                      </a:lnTo>
                      <a:lnTo>
                        <a:pt x="5506" y="4031"/>
                      </a:lnTo>
                      <a:lnTo>
                        <a:pt x="5584" y="4100"/>
                      </a:lnTo>
                      <a:lnTo>
                        <a:pt x="5661" y="4165"/>
                      </a:lnTo>
                      <a:lnTo>
                        <a:pt x="5739" y="4227"/>
                      </a:lnTo>
                      <a:lnTo>
                        <a:pt x="5817" y="4286"/>
                      </a:lnTo>
                      <a:lnTo>
                        <a:pt x="5893" y="4342"/>
                      </a:lnTo>
                      <a:lnTo>
                        <a:pt x="5972" y="4395"/>
                      </a:lnTo>
                      <a:lnTo>
                        <a:pt x="6048" y="4443"/>
                      </a:lnTo>
                      <a:lnTo>
                        <a:pt x="6126" y="4489"/>
                      </a:lnTo>
                      <a:lnTo>
                        <a:pt x="6204" y="4530"/>
                      </a:lnTo>
                      <a:lnTo>
                        <a:pt x="6281" y="4569"/>
                      </a:lnTo>
                      <a:lnTo>
                        <a:pt x="6359" y="4604"/>
                      </a:lnTo>
                      <a:lnTo>
                        <a:pt x="6437" y="4636"/>
                      </a:lnTo>
                      <a:lnTo>
                        <a:pt x="6514" y="4666"/>
                      </a:lnTo>
                      <a:lnTo>
                        <a:pt x="6592" y="4692"/>
                      </a:lnTo>
                      <a:lnTo>
                        <a:pt x="6670" y="4715"/>
                      </a:lnTo>
                      <a:lnTo>
                        <a:pt x="6747" y="4735"/>
                      </a:lnTo>
                      <a:lnTo>
                        <a:pt x="6825" y="4754"/>
                      </a:lnTo>
                      <a:lnTo>
                        <a:pt x="6901" y="4768"/>
                      </a:lnTo>
                      <a:lnTo>
                        <a:pt x="6979" y="4781"/>
                      </a:lnTo>
                      <a:lnTo>
                        <a:pt x="7057" y="4792"/>
                      </a:lnTo>
                      <a:lnTo>
                        <a:pt x="7134" y="4802"/>
                      </a:lnTo>
                      <a:lnTo>
                        <a:pt x="7212" y="4808"/>
                      </a:lnTo>
                      <a:lnTo>
                        <a:pt x="7290" y="4813"/>
                      </a:lnTo>
                      <a:lnTo>
                        <a:pt x="7367" y="4817"/>
                      </a:lnTo>
                      <a:lnTo>
                        <a:pt x="7445" y="4821"/>
                      </a:lnTo>
                      <a:lnTo>
                        <a:pt x="7523" y="4822"/>
                      </a:lnTo>
                      <a:lnTo>
                        <a:pt x="7600" y="4822"/>
                      </a:lnTo>
                      <a:lnTo>
                        <a:pt x="7678" y="4822"/>
                      </a:lnTo>
                    </a:path>
                  </a:pathLst>
                </a:custGeom>
                <a:noFill/>
                <a:ln w="2857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dirty="0"/>
                </a:p>
              </p:txBody>
            </p:sp>
          </p:grpSp>
          <p:sp>
            <p:nvSpPr>
              <p:cNvPr id="107" name="TextBox 106"/>
              <p:cNvSpPr txBox="1"/>
              <p:nvPr/>
            </p:nvSpPr>
            <p:spPr>
              <a:xfrm rot="16200000">
                <a:off x="-518680" y="3209636"/>
                <a:ext cx="41101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Size of variance in HWE conditions</a:t>
                </a:r>
              </a:p>
            </p:txBody>
          </p:sp>
          <p:cxnSp>
            <p:nvCxnSpPr>
              <p:cNvPr id="109" name="Straight Arrow Connector 108"/>
              <p:cNvCxnSpPr/>
              <p:nvPr/>
            </p:nvCxnSpPr>
            <p:spPr>
              <a:xfrm flipH="1">
                <a:off x="1752600" y="3477631"/>
                <a:ext cx="3024000" cy="0"/>
              </a:xfrm>
              <a:prstGeom prst="straightConnector1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tailEnd type="triangle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Rectangle 50"/>
              <p:cNvSpPr>
                <a:spLocks noChangeArrowheads="1"/>
              </p:cNvSpPr>
              <p:nvPr/>
            </p:nvSpPr>
            <p:spPr bwMode="auto">
              <a:xfrm>
                <a:off x="1812629" y="3222762"/>
                <a:ext cx="352425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altLang="en-US" sz="2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</a:rPr>
                  <a:t>0.5</a:t>
                </a:r>
                <a:endParaRPr lang="en-GB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11" name="Line 193"/>
              <p:cNvSpPr>
                <a:spLocks noChangeShapeType="1"/>
              </p:cNvSpPr>
              <p:nvPr/>
            </p:nvSpPr>
            <p:spPr bwMode="auto">
              <a:xfrm>
                <a:off x="2371805" y="2880000"/>
                <a:ext cx="1587" cy="2844000"/>
              </a:xfrm>
              <a:prstGeom prst="lin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 type="oval"/>
                <a:tailEnd type="oval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12" name="Freeform 151"/>
              <p:cNvSpPr>
                <a:spLocks/>
              </p:cNvSpPr>
              <p:nvPr/>
            </p:nvSpPr>
            <p:spPr bwMode="auto">
              <a:xfrm>
                <a:off x="1752600" y="4610100"/>
                <a:ext cx="6094413" cy="1135063"/>
              </a:xfrm>
              <a:custGeom>
                <a:avLst/>
                <a:gdLst>
                  <a:gd name="T0" fmla="*/ 76 w 7678"/>
                  <a:gd name="T1" fmla="*/ 1428 h 1429"/>
                  <a:gd name="T2" fmla="*/ 231 w 7678"/>
                  <a:gd name="T3" fmla="*/ 1410 h 1429"/>
                  <a:gd name="T4" fmla="*/ 387 w 7678"/>
                  <a:gd name="T5" fmla="*/ 1378 h 1429"/>
                  <a:gd name="T6" fmla="*/ 542 w 7678"/>
                  <a:gd name="T7" fmla="*/ 1334 h 1429"/>
                  <a:gd name="T8" fmla="*/ 697 w 7678"/>
                  <a:gd name="T9" fmla="*/ 1276 h 1429"/>
                  <a:gd name="T10" fmla="*/ 853 w 7678"/>
                  <a:gd name="T11" fmla="*/ 1211 h 1429"/>
                  <a:gd name="T12" fmla="*/ 1008 w 7678"/>
                  <a:gd name="T13" fmla="*/ 1137 h 1429"/>
                  <a:gd name="T14" fmla="*/ 1162 w 7678"/>
                  <a:gd name="T15" fmla="*/ 1058 h 1429"/>
                  <a:gd name="T16" fmla="*/ 1317 w 7678"/>
                  <a:gd name="T17" fmla="*/ 975 h 1429"/>
                  <a:gd name="T18" fmla="*/ 1473 w 7678"/>
                  <a:gd name="T19" fmla="*/ 889 h 1429"/>
                  <a:gd name="T20" fmla="*/ 1628 w 7678"/>
                  <a:gd name="T21" fmla="*/ 801 h 1429"/>
                  <a:gd name="T22" fmla="*/ 1783 w 7678"/>
                  <a:gd name="T23" fmla="*/ 713 h 1429"/>
                  <a:gd name="T24" fmla="*/ 1939 w 7678"/>
                  <a:gd name="T25" fmla="*/ 626 h 1429"/>
                  <a:gd name="T26" fmla="*/ 2094 w 7678"/>
                  <a:gd name="T27" fmla="*/ 541 h 1429"/>
                  <a:gd name="T28" fmla="*/ 2248 w 7678"/>
                  <a:gd name="T29" fmla="*/ 461 h 1429"/>
                  <a:gd name="T30" fmla="*/ 2403 w 7678"/>
                  <a:gd name="T31" fmla="*/ 383 h 1429"/>
                  <a:gd name="T32" fmla="*/ 2559 w 7678"/>
                  <a:gd name="T33" fmla="*/ 311 h 1429"/>
                  <a:gd name="T34" fmla="*/ 2714 w 7678"/>
                  <a:gd name="T35" fmla="*/ 246 h 1429"/>
                  <a:gd name="T36" fmla="*/ 2869 w 7678"/>
                  <a:gd name="T37" fmla="*/ 187 h 1429"/>
                  <a:gd name="T38" fmla="*/ 3023 w 7678"/>
                  <a:gd name="T39" fmla="*/ 136 h 1429"/>
                  <a:gd name="T40" fmla="*/ 3179 w 7678"/>
                  <a:gd name="T41" fmla="*/ 91 h 1429"/>
                  <a:gd name="T42" fmla="*/ 3334 w 7678"/>
                  <a:gd name="T43" fmla="*/ 56 h 1429"/>
                  <a:gd name="T44" fmla="*/ 3489 w 7678"/>
                  <a:gd name="T45" fmla="*/ 29 h 1429"/>
                  <a:gd name="T46" fmla="*/ 3645 w 7678"/>
                  <a:gd name="T47" fmla="*/ 12 h 1429"/>
                  <a:gd name="T48" fmla="*/ 3800 w 7678"/>
                  <a:gd name="T49" fmla="*/ 2 h 1429"/>
                  <a:gd name="T50" fmla="*/ 3954 w 7678"/>
                  <a:gd name="T51" fmla="*/ 2 h 1429"/>
                  <a:gd name="T52" fmla="*/ 4109 w 7678"/>
                  <a:gd name="T53" fmla="*/ 12 h 1429"/>
                  <a:gd name="T54" fmla="*/ 4265 w 7678"/>
                  <a:gd name="T55" fmla="*/ 29 h 1429"/>
                  <a:gd name="T56" fmla="*/ 4420 w 7678"/>
                  <a:gd name="T57" fmla="*/ 56 h 1429"/>
                  <a:gd name="T58" fmla="*/ 4575 w 7678"/>
                  <a:gd name="T59" fmla="*/ 91 h 1429"/>
                  <a:gd name="T60" fmla="*/ 4731 w 7678"/>
                  <a:gd name="T61" fmla="*/ 136 h 1429"/>
                  <a:gd name="T62" fmla="*/ 4886 w 7678"/>
                  <a:gd name="T63" fmla="*/ 187 h 1429"/>
                  <a:gd name="T64" fmla="*/ 5040 w 7678"/>
                  <a:gd name="T65" fmla="*/ 246 h 1429"/>
                  <a:gd name="T66" fmla="*/ 5195 w 7678"/>
                  <a:gd name="T67" fmla="*/ 311 h 1429"/>
                  <a:gd name="T68" fmla="*/ 5351 w 7678"/>
                  <a:gd name="T69" fmla="*/ 383 h 1429"/>
                  <a:gd name="T70" fmla="*/ 5506 w 7678"/>
                  <a:gd name="T71" fmla="*/ 461 h 1429"/>
                  <a:gd name="T72" fmla="*/ 5661 w 7678"/>
                  <a:gd name="T73" fmla="*/ 541 h 1429"/>
                  <a:gd name="T74" fmla="*/ 5817 w 7678"/>
                  <a:gd name="T75" fmla="*/ 626 h 1429"/>
                  <a:gd name="T76" fmla="*/ 5972 w 7678"/>
                  <a:gd name="T77" fmla="*/ 713 h 1429"/>
                  <a:gd name="T78" fmla="*/ 6126 w 7678"/>
                  <a:gd name="T79" fmla="*/ 801 h 1429"/>
                  <a:gd name="T80" fmla="*/ 6281 w 7678"/>
                  <a:gd name="T81" fmla="*/ 889 h 1429"/>
                  <a:gd name="T82" fmla="*/ 6437 w 7678"/>
                  <a:gd name="T83" fmla="*/ 975 h 1429"/>
                  <a:gd name="T84" fmla="*/ 6592 w 7678"/>
                  <a:gd name="T85" fmla="*/ 1058 h 1429"/>
                  <a:gd name="T86" fmla="*/ 6747 w 7678"/>
                  <a:gd name="T87" fmla="*/ 1137 h 1429"/>
                  <a:gd name="T88" fmla="*/ 6901 w 7678"/>
                  <a:gd name="T89" fmla="*/ 1211 h 1429"/>
                  <a:gd name="T90" fmla="*/ 7057 w 7678"/>
                  <a:gd name="T91" fmla="*/ 1276 h 1429"/>
                  <a:gd name="T92" fmla="*/ 7212 w 7678"/>
                  <a:gd name="T93" fmla="*/ 1334 h 1429"/>
                  <a:gd name="T94" fmla="*/ 7367 w 7678"/>
                  <a:gd name="T95" fmla="*/ 1378 h 1429"/>
                  <a:gd name="T96" fmla="*/ 7523 w 7678"/>
                  <a:gd name="T97" fmla="*/ 1410 h 1429"/>
                  <a:gd name="T98" fmla="*/ 7678 w 7678"/>
                  <a:gd name="T99" fmla="*/ 1428 h 1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7678" h="1429">
                    <a:moveTo>
                      <a:pt x="0" y="1429"/>
                    </a:moveTo>
                    <a:lnTo>
                      <a:pt x="76" y="1428"/>
                    </a:lnTo>
                    <a:lnTo>
                      <a:pt x="155" y="1421"/>
                    </a:lnTo>
                    <a:lnTo>
                      <a:pt x="231" y="1410"/>
                    </a:lnTo>
                    <a:lnTo>
                      <a:pt x="309" y="1396"/>
                    </a:lnTo>
                    <a:lnTo>
                      <a:pt x="387" y="1378"/>
                    </a:lnTo>
                    <a:lnTo>
                      <a:pt x="464" y="1358"/>
                    </a:lnTo>
                    <a:lnTo>
                      <a:pt x="542" y="1334"/>
                    </a:lnTo>
                    <a:lnTo>
                      <a:pt x="620" y="1306"/>
                    </a:lnTo>
                    <a:lnTo>
                      <a:pt x="697" y="1276"/>
                    </a:lnTo>
                    <a:lnTo>
                      <a:pt x="775" y="1244"/>
                    </a:lnTo>
                    <a:lnTo>
                      <a:pt x="853" y="1211"/>
                    </a:lnTo>
                    <a:lnTo>
                      <a:pt x="930" y="1174"/>
                    </a:lnTo>
                    <a:lnTo>
                      <a:pt x="1008" y="1137"/>
                    </a:lnTo>
                    <a:lnTo>
                      <a:pt x="1084" y="1098"/>
                    </a:lnTo>
                    <a:lnTo>
                      <a:pt x="1162" y="1058"/>
                    </a:lnTo>
                    <a:lnTo>
                      <a:pt x="1240" y="1016"/>
                    </a:lnTo>
                    <a:lnTo>
                      <a:pt x="1317" y="975"/>
                    </a:lnTo>
                    <a:lnTo>
                      <a:pt x="1395" y="932"/>
                    </a:lnTo>
                    <a:lnTo>
                      <a:pt x="1473" y="889"/>
                    </a:lnTo>
                    <a:lnTo>
                      <a:pt x="1550" y="844"/>
                    </a:lnTo>
                    <a:lnTo>
                      <a:pt x="1628" y="801"/>
                    </a:lnTo>
                    <a:lnTo>
                      <a:pt x="1706" y="756"/>
                    </a:lnTo>
                    <a:lnTo>
                      <a:pt x="1783" y="713"/>
                    </a:lnTo>
                    <a:lnTo>
                      <a:pt x="1861" y="669"/>
                    </a:lnTo>
                    <a:lnTo>
                      <a:pt x="1939" y="626"/>
                    </a:lnTo>
                    <a:lnTo>
                      <a:pt x="2015" y="584"/>
                    </a:lnTo>
                    <a:lnTo>
                      <a:pt x="2094" y="541"/>
                    </a:lnTo>
                    <a:lnTo>
                      <a:pt x="2170" y="501"/>
                    </a:lnTo>
                    <a:lnTo>
                      <a:pt x="2248" y="461"/>
                    </a:lnTo>
                    <a:lnTo>
                      <a:pt x="2326" y="421"/>
                    </a:lnTo>
                    <a:lnTo>
                      <a:pt x="2403" y="383"/>
                    </a:lnTo>
                    <a:lnTo>
                      <a:pt x="2481" y="346"/>
                    </a:lnTo>
                    <a:lnTo>
                      <a:pt x="2559" y="311"/>
                    </a:lnTo>
                    <a:lnTo>
                      <a:pt x="2636" y="278"/>
                    </a:lnTo>
                    <a:lnTo>
                      <a:pt x="2714" y="246"/>
                    </a:lnTo>
                    <a:lnTo>
                      <a:pt x="2792" y="216"/>
                    </a:lnTo>
                    <a:lnTo>
                      <a:pt x="2869" y="187"/>
                    </a:lnTo>
                    <a:lnTo>
                      <a:pt x="2947" y="162"/>
                    </a:lnTo>
                    <a:lnTo>
                      <a:pt x="3023" y="136"/>
                    </a:lnTo>
                    <a:lnTo>
                      <a:pt x="3101" y="114"/>
                    </a:lnTo>
                    <a:lnTo>
                      <a:pt x="3179" y="91"/>
                    </a:lnTo>
                    <a:lnTo>
                      <a:pt x="3256" y="74"/>
                    </a:lnTo>
                    <a:lnTo>
                      <a:pt x="3334" y="56"/>
                    </a:lnTo>
                    <a:lnTo>
                      <a:pt x="3412" y="42"/>
                    </a:lnTo>
                    <a:lnTo>
                      <a:pt x="3489" y="29"/>
                    </a:lnTo>
                    <a:lnTo>
                      <a:pt x="3567" y="20"/>
                    </a:lnTo>
                    <a:lnTo>
                      <a:pt x="3645" y="12"/>
                    </a:lnTo>
                    <a:lnTo>
                      <a:pt x="3722" y="5"/>
                    </a:lnTo>
                    <a:lnTo>
                      <a:pt x="3800" y="2"/>
                    </a:lnTo>
                    <a:lnTo>
                      <a:pt x="3878" y="0"/>
                    </a:lnTo>
                    <a:lnTo>
                      <a:pt x="3954" y="2"/>
                    </a:lnTo>
                    <a:lnTo>
                      <a:pt x="4033" y="5"/>
                    </a:lnTo>
                    <a:lnTo>
                      <a:pt x="4109" y="12"/>
                    </a:lnTo>
                    <a:lnTo>
                      <a:pt x="4187" y="20"/>
                    </a:lnTo>
                    <a:lnTo>
                      <a:pt x="4265" y="29"/>
                    </a:lnTo>
                    <a:lnTo>
                      <a:pt x="4342" y="42"/>
                    </a:lnTo>
                    <a:lnTo>
                      <a:pt x="4420" y="56"/>
                    </a:lnTo>
                    <a:lnTo>
                      <a:pt x="4498" y="74"/>
                    </a:lnTo>
                    <a:lnTo>
                      <a:pt x="4575" y="91"/>
                    </a:lnTo>
                    <a:lnTo>
                      <a:pt x="4653" y="114"/>
                    </a:lnTo>
                    <a:lnTo>
                      <a:pt x="4731" y="136"/>
                    </a:lnTo>
                    <a:lnTo>
                      <a:pt x="4808" y="162"/>
                    </a:lnTo>
                    <a:lnTo>
                      <a:pt x="4886" y="187"/>
                    </a:lnTo>
                    <a:lnTo>
                      <a:pt x="4962" y="216"/>
                    </a:lnTo>
                    <a:lnTo>
                      <a:pt x="5040" y="246"/>
                    </a:lnTo>
                    <a:lnTo>
                      <a:pt x="5118" y="278"/>
                    </a:lnTo>
                    <a:lnTo>
                      <a:pt x="5195" y="311"/>
                    </a:lnTo>
                    <a:lnTo>
                      <a:pt x="5273" y="346"/>
                    </a:lnTo>
                    <a:lnTo>
                      <a:pt x="5351" y="383"/>
                    </a:lnTo>
                    <a:lnTo>
                      <a:pt x="5428" y="421"/>
                    </a:lnTo>
                    <a:lnTo>
                      <a:pt x="5506" y="461"/>
                    </a:lnTo>
                    <a:lnTo>
                      <a:pt x="5584" y="501"/>
                    </a:lnTo>
                    <a:lnTo>
                      <a:pt x="5661" y="541"/>
                    </a:lnTo>
                    <a:lnTo>
                      <a:pt x="5739" y="584"/>
                    </a:lnTo>
                    <a:lnTo>
                      <a:pt x="5817" y="626"/>
                    </a:lnTo>
                    <a:lnTo>
                      <a:pt x="5893" y="669"/>
                    </a:lnTo>
                    <a:lnTo>
                      <a:pt x="5972" y="713"/>
                    </a:lnTo>
                    <a:lnTo>
                      <a:pt x="6048" y="756"/>
                    </a:lnTo>
                    <a:lnTo>
                      <a:pt x="6126" y="801"/>
                    </a:lnTo>
                    <a:lnTo>
                      <a:pt x="6204" y="844"/>
                    </a:lnTo>
                    <a:lnTo>
                      <a:pt x="6281" y="889"/>
                    </a:lnTo>
                    <a:lnTo>
                      <a:pt x="6359" y="932"/>
                    </a:lnTo>
                    <a:lnTo>
                      <a:pt x="6437" y="975"/>
                    </a:lnTo>
                    <a:lnTo>
                      <a:pt x="6514" y="1016"/>
                    </a:lnTo>
                    <a:lnTo>
                      <a:pt x="6592" y="1058"/>
                    </a:lnTo>
                    <a:lnTo>
                      <a:pt x="6670" y="1098"/>
                    </a:lnTo>
                    <a:lnTo>
                      <a:pt x="6747" y="1137"/>
                    </a:lnTo>
                    <a:lnTo>
                      <a:pt x="6825" y="1174"/>
                    </a:lnTo>
                    <a:lnTo>
                      <a:pt x="6901" y="1211"/>
                    </a:lnTo>
                    <a:lnTo>
                      <a:pt x="6979" y="1244"/>
                    </a:lnTo>
                    <a:lnTo>
                      <a:pt x="7057" y="1276"/>
                    </a:lnTo>
                    <a:lnTo>
                      <a:pt x="7134" y="1306"/>
                    </a:lnTo>
                    <a:lnTo>
                      <a:pt x="7212" y="1334"/>
                    </a:lnTo>
                    <a:lnTo>
                      <a:pt x="7290" y="1358"/>
                    </a:lnTo>
                    <a:lnTo>
                      <a:pt x="7367" y="1378"/>
                    </a:lnTo>
                    <a:lnTo>
                      <a:pt x="7445" y="1396"/>
                    </a:lnTo>
                    <a:lnTo>
                      <a:pt x="7523" y="1410"/>
                    </a:lnTo>
                    <a:lnTo>
                      <a:pt x="7600" y="1421"/>
                    </a:lnTo>
                    <a:lnTo>
                      <a:pt x="7678" y="1428"/>
                    </a:lnTo>
                  </a:path>
                </a:pathLst>
              </a:custGeom>
              <a:solidFill>
                <a:srgbClr val="F3B7FF">
                  <a:alpha val="63922"/>
                </a:srgbClr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3" name="Rectangle 76"/>
              <p:cNvSpPr>
                <a:spLocks noChangeArrowheads="1"/>
              </p:cNvSpPr>
              <p:nvPr/>
            </p:nvSpPr>
            <p:spPr bwMode="auto">
              <a:xfrm>
                <a:off x="4679517" y="5452051"/>
                <a:ext cx="849592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altLang="en-US" dirty="0">
                    <a:latin typeface="Arial" charset="0"/>
                    <a:cs typeface="Times New Roman" pitchFamily="18" charset="0"/>
                  </a:rPr>
                  <a:t>σ²</a:t>
                </a:r>
                <a:r>
                  <a:rPr lang="en-GB" altLang="en-US" baseline="-25000" dirty="0">
                    <a:latin typeface="Arial" charset="0"/>
                    <a:cs typeface="Times New Roman" pitchFamily="18" charset="0"/>
                  </a:rPr>
                  <a:t>D</a:t>
                </a:r>
                <a:r>
                  <a:rPr lang="en-GB" altLang="en-US" dirty="0">
                    <a:latin typeface="Arial" charset="0"/>
                    <a:cs typeface="Times New Roman" pitchFamily="18" charset="0"/>
                  </a:rPr>
                  <a:t>; d=1</a:t>
                </a:r>
                <a:endParaRPr lang="en-GB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4" name="Rectangle 76"/>
              <p:cNvSpPr>
                <a:spLocks noChangeArrowheads="1"/>
              </p:cNvSpPr>
              <p:nvPr/>
            </p:nvSpPr>
            <p:spPr bwMode="auto">
              <a:xfrm>
                <a:off x="3146282" y="1896045"/>
                <a:ext cx="654025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altLang="en-US" dirty="0">
                    <a:solidFill>
                      <a:srgbClr val="000066"/>
                    </a:solidFill>
                    <a:latin typeface="Arial" charset="0"/>
                    <a:cs typeface="Times New Roman" pitchFamily="18" charset="0"/>
                  </a:rPr>
                  <a:t>σ²</a:t>
                </a:r>
                <a:r>
                  <a:rPr lang="en-GB" altLang="en-US" baseline="-25000" dirty="0">
                    <a:solidFill>
                      <a:srgbClr val="000066"/>
                    </a:solidFill>
                    <a:latin typeface="Arial" charset="0"/>
                    <a:cs typeface="Times New Roman" pitchFamily="18" charset="0"/>
                  </a:rPr>
                  <a:t>A</a:t>
                </a:r>
                <a:br>
                  <a:rPr lang="en-GB" altLang="en-US" baseline="-25000" dirty="0">
                    <a:solidFill>
                      <a:srgbClr val="000066"/>
                    </a:solidFill>
                    <a:latin typeface="Arial" charset="0"/>
                    <a:cs typeface="Times New Roman" pitchFamily="18" charset="0"/>
                  </a:rPr>
                </a:br>
                <a:r>
                  <a:rPr lang="en-GB" altLang="en-US" dirty="0">
                    <a:solidFill>
                      <a:srgbClr val="000066"/>
                    </a:solidFill>
                    <a:latin typeface="Arial" charset="0"/>
                    <a:cs typeface="Times New Roman" pitchFamily="18" charset="0"/>
                  </a:rPr>
                  <a:t>a=d=1</a:t>
                </a:r>
                <a:endParaRPr lang="en-GB" altLang="en-US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5" name="Rectangle 76"/>
              <p:cNvSpPr>
                <a:spLocks noChangeArrowheads="1"/>
              </p:cNvSpPr>
              <p:nvPr/>
            </p:nvSpPr>
            <p:spPr bwMode="auto">
              <a:xfrm>
                <a:off x="4087745" y="3581097"/>
                <a:ext cx="910506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altLang="en-US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charset="0"/>
                    <a:cs typeface="Times New Roman" pitchFamily="18" charset="0"/>
                  </a:rPr>
                  <a:t>σ²</a:t>
                </a:r>
                <a:r>
                  <a:rPr lang="en-GB" altLang="en-US" baseline="-25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charset="0"/>
                    <a:cs typeface="Times New Roman" pitchFamily="18" charset="0"/>
                  </a:rPr>
                  <a:t>A</a:t>
                </a:r>
                <a:r>
                  <a:rPr lang="en-GB" altLang="en-US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charset="0"/>
                    <a:cs typeface="Times New Roman" pitchFamily="18" charset="0"/>
                  </a:rPr>
                  <a:t>=σ²</a:t>
                </a:r>
                <a:r>
                  <a:rPr lang="en-GB" altLang="en-US" baseline="-25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charset="0"/>
                    <a:cs typeface="Times New Roman" pitchFamily="18" charset="0"/>
                  </a:rPr>
                  <a:t>G</a:t>
                </a:r>
                <a:br>
                  <a:rPr lang="en-GB" altLang="en-US" baseline="-25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charset="0"/>
                    <a:cs typeface="Times New Roman" pitchFamily="18" charset="0"/>
                  </a:rPr>
                </a:br>
                <a:r>
                  <a:rPr lang="en-GB" altLang="en-US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charset="0"/>
                    <a:cs typeface="Times New Roman" pitchFamily="18" charset="0"/>
                  </a:rPr>
                  <a:t>a=1; d=0</a:t>
                </a:r>
                <a:endParaRPr lang="en-GB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6" name="Rectangle 76"/>
              <p:cNvSpPr>
                <a:spLocks noChangeArrowheads="1"/>
              </p:cNvSpPr>
              <p:nvPr/>
            </p:nvSpPr>
            <p:spPr bwMode="auto">
              <a:xfrm>
                <a:off x="3862099" y="1097097"/>
                <a:ext cx="1772515" cy="55399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prstDash val="dash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GB" altLang="en-US" dirty="0">
                    <a:solidFill>
                      <a:srgbClr val="00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σ²</a:t>
                </a:r>
                <a:r>
                  <a:rPr lang="en-GB" altLang="en-US" baseline="-25000" dirty="0">
                    <a:solidFill>
                      <a:srgbClr val="00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</a:t>
                </a:r>
                <a:r>
                  <a:rPr lang="en-GB" altLang="en-US" dirty="0">
                    <a:solidFill>
                      <a:srgbClr val="00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= σ²</a:t>
                </a:r>
                <a:r>
                  <a:rPr lang="en-GB" altLang="en-US" baseline="-25000" dirty="0">
                    <a:solidFill>
                      <a:srgbClr val="00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</a:t>
                </a:r>
                <a:r>
                  <a:rPr lang="en-GB" altLang="en-US" dirty="0">
                    <a:solidFill>
                      <a:srgbClr val="00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  σ²</a:t>
                </a:r>
                <a:r>
                  <a:rPr lang="en-GB" altLang="en-US" baseline="-25000" dirty="0">
                    <a:solidFill>
                      <a:srgbClr val="00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br>
                  <a:rPr lang="en-GB" altLang="en-US" baseline="-25000" dirty="0">
                    <a:solidFill>
                      <a:srgbClr val="00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GB" altLang="en-US" dirty="0">
                    <a:solidFill>
                      <a:srgbClr val="00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a=d=1</a:t>
                </a:r>
                <a:endParaRPr lang="en-GB" altLang="en-US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cxnSp>
          <p:nvCxnSpPr>
            <p:cNvPr id="125" name="Straight Connector 124"/>
            <p:cNvCxnSpPr/>
            <p:nvPr/>
          </p:nvCxnSpPr>
          <p:spPr>
            <a:xfrm flipH="1">
              <a:off x="6821932" y="830990"/>
              <a:ext cx="1587" cy="522000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 rot="5400000" flipH="1">
              <a:off x="3407168" y="2691296"/>
              <a:ext cx="1587" cy="676800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" name="Rectangle 120"/>
          <p:cNvSpPr/>
          <p:nvPr/>
        </p:nvSpPr>
        <p:spPr>
          <a:xfrm>
            <a:off x="6940495" y="812181"/>
            <a:ext cx="5198792" cy="230832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With </a:t>
            </a:r>
            <a:r>
              <a:rPr lang="en-GB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p≈0.634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, we find, interestingly, </a:t>
            </a:r>
            <a:b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</a:b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σ²</a:t>
            </a:r>
            <a:r>
              <a:rPr lang="en-GB" altLang="en-US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 to be of size </a:t>
            </a: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σ²</a:t>
            </a:r>
            <a:r>
              <a:rPr lang="en-GB" altLang="en-US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=0.46410 ...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...</a:t>
            </a:r>
            <a:b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</a:b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regardless of whether we have </a:t>
            </a:r>
            <a:b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</a:b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Times New Roman" pitchFamily="18" charset="0"/>
              </a:rPr>
              <a:t>either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 	</a:t>
            </a:r>
            <a:r>
              <a:rPr lang="en-GB" dirty="0">
                <a:solidFill>
                  <a:srgbClr val="000066"/>
                </a:solidFill>
                <a:latin typeface="Arial" charset="0"/>
                <a:cs typeface="Times New Roman" pitchFamily="18" charset="0"/>
              </a:rPr>
              <a:t>(1) a = d = 1 </a:t>
            </a:r>
            <a:b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</a:b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Times New Roman" pitchFamily="18" charset="0"/>
              </a:rPr>
              <a:t>or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 	(2) a = 1, d=0.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Same genotypic variance at that specific allele frequency with contrasting types of gene actions!</a:t>
            </a:r>
            <a:endParaRPr lang="en-GB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Rectangle 60"/>
          <p:cNvSpPr>
            <a:spLocks noChangeArrowheads="1"/>
          </p:cNvSpPr>
          <p:nvPr/>
        </p:nvSpPr>
        <p:spPr bwMode="auto">
          <a:xfrm>
            <a:off x="4433156" y="5762822"/>
            <a:ext cx="1069203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>
            <a:spAutoFit/>
          </a:bodyPr>
          <a:lstStyle/>
          <a:p>
            <a:r>
              <a:rPr lang="en-GB" altLang="en-US" sz="2000" dirty="0">
                <a:solidFill>
                  <a:srgbClr val="FF0000"/>
                </a:solidFill>
                <a:latin typeface="Arial" panose="020B0604020202020204" pitchFamily="34" charset="0"/>
              </a:rPr>
              <a:t>0.633975</a:t>
            </a:r>
            <a:endParaRPr lang="en-GB" altLang="en-US" dirty="0">
              <a:solidFill>
                <a:srgbClr val="FF000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4205586" y="3062124"/>
            <a:ext cx="432003" cy="43200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4" name="Straight Arrow Connector 3"/>
          <p:cNvCxnSpPr>
            <a:stCxn id="121" idx="1"/>
            <a:endCxn id="2" idx="6"/>
          </p:cNvCxnSpPr>
          <p:nvPr/>
        </p:nvCxnSpPr>
        <p:spPr>
          <a:xfrm flipH="1">
            <a:off x="4637589" y="1966343"/>
            <a:ext cx="2302906" cy="1311781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4655" y="6278033"/>
            <a:ext cx="12052107" cy="369332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This diagram is meant to show that indeed, it matters whether </a:t>
            </a: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σ²</a:t>
            </a:r>
            <a:r>
              <a:rPr lang="en-GB" altLang="en-US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&gt; σ²</a:t>
            </a:r>
            <a:r>
              <a:rPr lang="en-GB" altLang="en-US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 </a:t>
            </a: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(means, whether σ²</a:t>
            </a:r>
            <a:r>
              <a:rPr lang="en-GB" altLang="en-US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0).</a:t>
            </a:r>
            <a:endParaRPr lang="en-GB" dirty="0"/>
          </a:p>
        </p:txBody>
      </p:sp>
      <p:sp>
        <p:nvSpPr>
          <p:cNvPr id="6" name="Textfeld 5"/>
          <p:cNvSpPr txBox="1"/>
          <p:nvPr/>
        </p:nvSpPr>
        <p:spPr>
          <a:xfrm>
            <a:off x="11527368" y="6365560"/>
            <a:ext cx="62653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27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51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Box 104"/>
          <p:cNvSpPr txBox="1"/>
          <p:nvPr/>
        </p:nvSpPr>
        <p:spPr>
          <a:xfrm>
            <a:off x="64655" y="50800"/>
            <a:ext cx="12089251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Total genetic variance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is the sum of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and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: 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=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+ σ²</a:t>
            </a:r>
            <a:r>
              <a:rPr lang="en-GB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HWE, of course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6936509" y="595649"/>
            <a:ext cx="5217397" cy="120032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GB" dirty="0">
                <a:latin typeface="Arial" charset="0"/>
                <a:cs typeface="Times New Roman" pitchFamily="18" charset="0"/>
              </a:rPr>
              <a:t>Take a=d=1, i.e. </a:t>
            </a:r>
            <a:r>
              <a:rPr lang="en-GB" dirty="0">
                <a:solidFill>
                  <a:srgbClr val="0000FF"/>
                </a:solidFill>
                <a:latin typeface="Arial" charset="0"/>
                <a:cs typeface="Times New Roman" pitchFamily="18" charset="0"/>
              </a:rPr>
              <a:t>a/d=1</a:t>
            </a:r>
            <a:r>
              <a:rPr lang="en-GB" dirty="0">
                <a:latin typeface="Arial" charset="0"/>
                <a:cs typeface="Times New Roman" pitchFamily="18" charset="0"/>
              </a:rPr>
              <a:t>;  and take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Times New Roman" pitchFamily="18" charset="0"/>
              </a:rPr>
              <a:t>p=0.10</a:t>
            </a:r>
            <a:r>
              <a:rPr lang="en-GB" dirty="0">
                <a:latin typeface="Arial" charset="0"/>
                <a:cs typeface="Times New Roman" pitchFamily="18" charset="0"/>
              </a:rPr>
              <a:t>: </a:t>
            </a:r>
            <a:br>
              <a:rPr lang="en-GB" dirty="0">
                <a:latin typeface="Arial" charset="0"/>
                <a:cs typeface="Times New Roman" pitchFamily="18" charset="0"/>
              </a:rPr>
            </a:br>
            <a:r>
              <a:rPr lang="en-GB" altLang="en-US" dirty="0">
                <a:latin typeface="Arial" charset="0"/>
                <a:cs typeface="Times New Roman" pitchFamily="18" charset="0"/>
              </a:rPr>
              <a:t>σ²</a:t>
            </a:r>
            <a:r>
              <a:rPr lang="en-GB" altLang="en-US" baseline="-25000" dirty="0">
                <a:latin typeface="Arial" charset="0"/>
                <a:cs typeface="Times New Roman" pitchFamily="18" charset="0"/>
              </a:rPr>
              <a:t>A </a:t>
            </a:r>
            <a:r>
              <a:rPr lang="en-GB" altLang="en-US" dirty="0">
                <a:latin typeface="Arial" charset="0"/>
                <a:cs typeface="Times New Roman" pitchFamily="18" charset="0"/>
              </a:rPr>
              <a:t>= </a:t>
            </a:r>
            <a:r>
              <a:rPr lang="en-GB" dirty="0">
                <a:latin typeface="Arial" charset="0"/>
                <a:cs typeface="Times New Roman" pitchFamily="18" charset="0"/>
              </a:rPr>
              <a:t>0.5832 and </a:t>
            </a:r>
            <a:r>
              <a:rPr lang="en-GB" altLang="en-US" dirty="0">
                <a:latin typeface="Arial" charset="0"/>
                <a:cs typeface="Times New Roman" pitchFamily="18" charset="0"/>
              </a:rPr>
              <a:t>σ²</a:t>
            </a:r>
            <a:r>
              <a:rPr lang="en-GB" altLang="en-US" baseline="-25000" dirty="0">
                <a:latin typeface="Arial" charset="0"/>
                <a:cs typeface="Times New Roman" pitchFamily="18" charset="0"/>
              </a:rPr>
              <a:t>D </a:t>
            </a:r>
            <a:r>
              <a:rPr lang="en-GB" altLang="en-US" dirty="0">
                <a:latin typeface="Arial" charset="0"/>
                <a:cs typeface="Times New Roman" pitchFamily="18" charset="0"/>
              </a:rPr>
              <a:t>= 0.0324.</a:t>
            </a:r>
            <a:br>
              <a:rPr lang="en-GB" altLang="en-US" dirty="0">
                <a:latin typeface="Arial" charset="0"/>
                <a:cs typeface="Times New Roman" pitchFamily="18" charset="0"/>
              </a:rPr>
            </a:br>
            <a:r>
              <a:rPr lang="en-GB" altLang="en-US" dirty="0">
                <a:latin typeface="Arial" charset="0"/>
                <a:cs typeface="Times New Roman" pitchFamily="18" charset="0"/>
              </a:rPr>
              <a:t>Consequently, there, at p=0.10, we find</a:t>
            </a:r>
            <a:br>
              <a:rPr lang="en-GB" altLang="en-US" dirty="0">
                <a:latin typeface="Arial" charset="0"/>
                <a:cs typeface="Times New Roman" pitchFamily="18" charset="0"/>
              </a:rPr>
            </a:br>
            <a:r>
              <a:rPr lang="en-GB" altLang="en-US" dirty="0">
                <a:solidFill>
                  <a:srgbClr val="000066"/>
                </a:solidFill>
                <a:latin typeface="Arial" charset="0"/>
                <a:cs typeface="Times New Roman" pitchFamily="18" charset="0"/>
              </a:rPr>
              <a:t>σ²</a:t>
            </a:r>
            <a:r>
              <a:rPr lang="en-GB" altLang="en-US" baseline="-25000" dirty="0">
                <a:solidFill>
                  <a:srgbClr val="000066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en-GB" altLang="en-US" baseline="-25000" dirty="0">
                <a:latin typeface="Arial" charset="0"/>
                <a:cs typeface="Times New Roman" pitchFamily="18" charset="0"/>
              </a:rPr>
              <a:t> </a:t>
            </a:r>
            <a:r>
              <a:rPr lang="en-GB" altLang="en-US" dirty="0">
                <a:latin typeface="Arial" charset="0"/>
                <a:cs typeface="Times New Roman" pitchFamily="18" charset="0"/>
              </a:rPr>
              <a:t>=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0.5832 + </a:t>
            </a: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0.0324 = </a:t>
            </a:r>
            <a:r>
              <a:rPr lang="en-GB" altLang="en-US" dirty="0">
                <a:solidFill>
                  <a:srgbClr val="000066"/>
                </a:solidFill>
                <a:latin typeface="Arial" charset="0"/>
                <a:cs typeface="Times New Roman" pitchFamily="18" charset="0"/>
              </a:rPr>
              <a:t>0.6156</a:t>
            </a:r>
            <a:r>
              <a:rPr lang="en-GB" altLang="en-US" dirty="0">
                <a:latin typeface="Arial" charset="0"/>
                <a:cs typeface="Times New Roman" pitchFamily="18" charset="0"/>
              </a:rPr>
              <a:t>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6954342" y="4314159"/>
            <a:ext cx="5162420" cy="175432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GB" dirty="0">
                <a:latin typeface="Arial" charset="0"/>
                <a:cs typeface="Times New Roman" pitchFamily="18" charset="0"/>
              </a:rPr>
              <a:t>If we selected the best individuals in </a:t>
            </a:r>
            <a:r>
              <a:rPr lang="en-GB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this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GB" dirty="0">
                <a:latin typeface="Arial" charset="0"/>
                <a:cs typeface="Times New Roman" pitchFamily="18" charset="0"/>
              </a:rPr>
              <a:t>case and checked the superiority of their offspring (from random mating), we would find that, </a:t>
            </a:r>
            <a:r>
              <a:rPr lang="en-GB" dirty="0">
                <a:solidFill>
                  <a:srgbClr val="0000FF"/>
                </a:solidFill>
                <a:latin typeface="Arial" charset="0"/>
                <a:cs typeface="Times New Roman" pitchFamily="18" charset="0"/>
              </a:rPr>
              <a:t>al-though we exploit the same genetic variance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, </a:t>
            </a:r>
            <a:r>
              <a:rPr lang="en-GB" dirty="0">
                <a:latin typeface="Arial" charset="0"/>
                <a:cs typeface="Times New Roman" pitchFamily="18" charset="0"/>
              </a:rPr>
              <a:t>the gain in the case of d=0 higher than in the case of d=1 (more Algebra later).</a:t>
            </a:r>
          </a:p>
        </p:txBody>
      </p:sp>
      <p:grpSp>
        <p:nvGrpSpPr>
          <p:cNvPr id="127" name="Group 126"/>
          <p:cNvGrpSpPr/>
          <p:nvPr/>
        </p:nvGrpSpPr>
        <p:grpSpPr>
          <a:xfrm>
            <a:off x="23962" y="720000"/>
            <a:ext cx="6799557" cy="5387040"/>
            <a:chOff x="23962" y="720000"/>
            <a:chExt cx="6799557" cy="5387040"/>
          </a:xfrm>
        </p:grpSpPr>
        <p:grpSp>
          <p:nvGrpSpPr>
            <p:cNvPr id="123" name="Group 122"/>
            <p:cNvGrpSpPr/>
            <p:nvPr/>
          </p:nvGrpSpPr>
          <p:grpSpPr>
            <a:xfrm>
              <a:off x="108000" y="720000"/>
              <a:ext cx="6676243" cy="5387040"/>
              <a:chOff x="1351745" y="1097097"/>
              <a:chExt cx="6676243" cy="5387040"/>
            </a:xfrm>
          </p:grpSpPr>
          <p:grpSp>
            <p:nvGrpSpPr>
              <p:cNvPr id="104" name="Group 103"/>
              <p:cNvGrpSpPr/>
              <p:nvPr/>
            </p:nvGrpSpPr>
            <p:grpSpPr>
              <a:xfrm>
                <a:off x="1519238" y="1208088"/>
                <a:ext cx="6508750" cy="5276049"/>
                <a:chOff x="1519238" y="1208088"/>
                <a:chExt cx="6508750" cy="5276049"/>
              </a:xfrm>
            </p:grpSpPr>
            <p:sp>
              <p:nvSpPr>
                <p:cNvPr id="5" name="Line 4"/>
                <p:cNvSpPr>
                  <a:spLocks noChangeShapeType="1"/>
                </p:cNvSpPr>
                <p:nvPr/>
              </p:nvSpPr>
              <p:spPr bwMode="auto">
                <a:xfrm flipV="1">
                  <a:off x="1752600" y="1208088"/>
                  <a:ext cx="1587" cy="4537075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" name="Line 5"/>
                <p:cNvSpPr>
                  <a:spLocks noChangeShapeType="1"/>
                </p:cNvSpPr>
                <p:nvPr/>
              </p:nvSpPr>
              <p:spPr bwMode="auto">
                <a:xfrm flipH="1">
                  <a:off x="1655763" y="5745163"/>
                  <a:ext cx="96837" cy="158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26" name="Line 23"/>
                <p:cNvSpPr>
                  <a:spLocks noChangeShapeType="1"/>
                </p:cNvSpPr>
                <p:nvPr/>
              </p:nvSpPr>
              <p:spPr bwMode="auto">
                <a:xfrm>
                  <a:off x="1752600" y="5745163"/>
                  <a:ext cx="6156325" cy="158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27" name="Line 24"/>
                <p:cNvSpPr>
                  <a:spLocks noChangeShapeType="1"/>
                </p:cNvSpPr>
                <p:nvPr/>
              </p:nvSpPr>
              <p:spPr bwMode="auto">
                <a:xfrm>
                  <a:off x="1752600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28" name="Rectangle 25"/>
                <p:cNvSpPr>
                  <a:spLocks noChangeArrowheads="1"/>
                </p:cNvSpPr>
                <p:nvPr/>
              </p:nvSpPr>
              <p:spPr bwMode="auto">
                <a:xfrm>
                  <a:off x="1519238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0.0</a:t>
                  </a:r>
                  <a:endParaRPr lang="en-GB" altLang="en-US" dirty="0"/>
                </a:p>
              </p:txBody>
            </p:sp>
            <p:sp>
              <p:nvSpPr>
                <p:cNvPr id="29" name="Line 26"/>
                <p:cNvSpPr>
                  <a:spLocks noChangeShapeType="1"/>
                </p:cNvSpPr>
                <p:nvPr/>
              </p:nvSpPr>
              <p:spPr bwMode="auto">
                <a:xfrm>
                  <a:off x="190658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30" name="Line 27"/>
                <p:cNvSpPr>
                  <a:spLocks noChangeShapeType="1"/>
                </p:cNvSpPr>
                <p:nvPr/>
              </p:nvSpPr>
              <p:spPr bwMode="auto">
                <a:xfrm>
                  <a:off x="2060575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31" name="Line 28"/>
                <p:cNvSpPr>
                  <a:spLocks noChangeShapeType="1"/>
                </p:cNvSpPr>
                <p:nvPr/>
              </p:nvSpPr>
              <p:spPr bwMode="auto">
                <a:xfrm>
                  <a:off x="2214563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32" name="Line 29"/>
                <p:cNvSpPr>
                  <a:spLocks noChangeShapeType="1"/>
                </p:cNvSpPr>
                <p:nvPr/>
              </p:nvSpPr>
              <p:spPr bwMode="auto">
                <a:xfrm>
                  <a:off x="2368550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33" name="Rectangle 30"/>
                <p:cNvSpPr>
                  <a:spLocks noChangeArrowheads="1"/>
                </p:cNvSpPr>
                <p:nvPr/>
              </p:nvSpPr>
              <p:spPr bwMode="auto">
                <a:xfrm>
                  <a:off x="2135188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0.1</a:t>
                  </a:r>
                  <a:endParaRPr lang="en-GB" altLang="en-US" dirty="0"/>
                </a:p>
              </p:txBody>
            </p:sp>
            <p:sp>
              <p:nvSpPr>
                <p:cNvPr id="34" name="Line 31"/>
                <p:cNvSpPr>
                  <a:spLocks noChangeShapeType="1"/>
                </p:cNvSpPr>
                <p:nvPr/>
              </p:nvSpPr>
              <p:spPr bwMode="auto">
                <a:xfrm>
                  <a:off x="252253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35" name="Line 32"/>
                <p:cNvSpPr>
                  <a:spLocks noChangeShapeType="1"/>
                </p:cNvSpPr>
                <p:nvPr/>
              </p:nvSpPr>
              <p:spPr bwMode="auto">
                <a:xfrm>
                  <a:off x="2676525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36" name="Line 33"/>
                <p:cNvSpPr>
                  <a:spLocks noChangeShapeType="1"/>
                </p:cNvSpPr>
                <p:nvPr/>
              </p:nvSpPr>
              <p:spPr bwMode="auto">
                <a:xfrm>
                  <a:off x="2830513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37" name="Line 34"/>
                <p:cNvSpPr>
                  <a:spLocks noChangeShapeType="1"/>
                </p:cNvSpPr>
                <p:nvPr/>
              </p:nvSpPr>
              <p:spPr bwMode="auto">
                <a:xfrm>
                  <a:off x="2982913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38" name="Rectangle 35"/>
                <p:cNvSpPr>
                  <a:spLocks noChangeArrowheads="1"/>
                </p:cNvSpPr>
                <p:nvPr/>
              </p:nvSpPr>
              <p:spPr bwMode="auto">
                <a:xfrm>
                  <a:off x="2751138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0.2</a:t>
                  </a:r>
                  <a:endParaRPr lang="en-GB" altLang="en-US" dirty="0"/>
                </a:p>
              </p:txBody>
            </p:sp>
            <p:sp>
              <p:nvSpPr>
                <p:cNvPr id="39" name="Line 36"/>
                <p:cNvSpPr>
                  <a:spLocks noChangeShapeType="1"/>
                </p:cNvSpPr>
                <p:nvPr/>
              </p:nvSpPr>
              <p:spPr bwMode="auto">
                <a:xfrm>
                  <a:off x="313848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40" name="Line 37"/>
                <p:cNvSpPr>
                  <a:spLocks noChangeShapeType="1"/>
                </p:cNvSpPr>
                <p:nvPr/>
              </p:nvSpPr>
              <p:spPr bwMode="auto">
                <a:xfrm>
                  <a:off x="3292475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41" name="Line 38"/>
                <p:cNvSpPr>
                  <a:spLocks noChangeShapeType="1"/>
                </p:cNvSpPr>
                <p:nvPr/>
              </p:nvSpPr>
              <p:spPr bwMode="auto">
                <a:xfrm>
                  <a:off x="3444875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42" name="Line 39"/>
                <p:cNvSpPr>
                  <a:spLocks noChangeShapeType="1"/>
                </p:cNvSpPr>
                <p:nvPr/>
              </p:nvSpPr>
              <p:spPr bwMode="auto">
                <a:xfrm>
                  <a:off x="3600450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43" name="Rectangle 40"/>
                <p:cNvSpPr>
                  <a:spLocks noChangeArrowheads="1"/>
                </p:cNvSpPr>
                <p:nvPr/>
              </p:nvSpPr>
              <p:spPr bwMode="auto">
                <a:xfrm>
                  <a:off x="3367088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0.3</a:t>
                  </a:r>
                  <a:endParaRPr lang="en-GB" altLang="en-US" dirty="0"/>
                </a:p>
              </p:txBody>
            </p:sp>
            <p:sp>
              <p:nvSpPr>
                <p:cNvPr id="44" name="Line 41"/>
                <p:cNvSpPr>
                  <a:spLocks noChangeShapeType="1"/>
                </p:cNvSpPr>
                <p:nvPr/>
              </p:nvSpPr>
              <p:spPr bwMode="auto">
                <a:xfrm>
                  <a:off x="3752850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45" name="Line 42"/>
                <p:cNvSpPr>
                  <a:spLocks noChangeShapeType="1"/>
                </p:cNvSpPr>
                <p:nvPr/>
              </p:nvSpPr>
              <p:spPr bwMode="auto">
                <a:xfrm>
                  <a:off x="390683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46" name="Line 43"/>
                <p:cNvSpPr>
                  <a:spLocks noChangeShapeType="1"/>
                </p:cNvSpPr>
                <p:nvPr/>
              </p:nvSpPr>
              <p:spPr bwMode="auto">
                <a:xfrm>
                  <a:off x="4062413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47" name="Line 44"/>
                <p:cNvSpPr>
                  <a:spLocks noChangeShapeType="1"/>
                </p:cNvSpPr>
                <p:nvPr/>
              </p:nvSpPr>
              <p:spPr bwMode="auto">
                <a:xfrm>
                  <a:off x="4214813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48" name="Rectangle 45"/>
                <p:cNvSpPr>
                  <a:spLocks noChangeArrowheads="1"/>
                </p:cNvSpPr>
                <p:nvPr/>
              </p:nvSpPr>
              <p:spPr bwMode="auto">
                <a:xfrm>
                  <a:off x="3983038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0.4</a:t>
                  </a:r>
                  <a:endParaRPr lang="en-GB" altLang="en-US" dirty="0"/>
                </a:p>
              </p:txBody>
            </p:sp>
            <p:sp>
              <p:nvSpPr>
                <p:cNvPr id="49" name="Line 46"/>
                <p:cNvSpPr>
                  <a:spLocks noChangeShapeType="1"/>
                </p:cNvSpPr>
                <p:nvPr/>
              </p:nvSpPr>
              <p:spPr bwMode="auto">
                <a:xfrm>
                  <a:off x="4368800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50" name="Line 47"/>
                <p:cNvSpPr>
                  <a:spLocks noChangeShapeType="1"/>
                </p:cNvSpPr>
                <p:nvPr/>
              </p:nvSpPr>
              <p:spPr bwMode="auto">
                <a:xfrm>
                  <a:off x="452278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51" name="Line 48"/>
                <p:cNvSpPr>
                  <a:spLocks noChangeShapeType="1"/>
                </p:cNvSpPr>
                <p:nvPr/>
              </p:nvSpPr>
              <p:spPr bwMode="auto">
                <a:xfrm>
                  <a:off x="4676775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52" name="Line 49"/>
                <p:cNvSpPr>
                  <a:spLocks noChangeShapeType="1"/>
                </p:cNvSpPr>
                <p:nvPr/>
              </p:nvSpPr>
              <p:spPr bwMode="auto">
                <a:xfrm>
                  <a:off x="4830763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53" name="Rectangle 50"/>
                <p:cNvSpPr>
                  <a:spLocks noChangeArrowheads="1"/>
                </p:cNvSpPr>
                <p:nvPr/>
              </p:nvSpPr>
              <p:spPr bwMode="auto">
                <a:xfrm>
                  <a:off x="4597400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0.5</a:t>
                  </a:r>
                  <a:endParaRPr lang="en-GB" altLang="en-US" dirty="0"/>
                </a:p>
              </p:txBody>
            </p:sp>
            <p:sp>
              <p:nvSpPr>
                <p:cNvPr id="54" name="Line 51"/>
                <p:cNvSpPr>
                  <a:spLocks noChangeShapeType="1"/>
                </p:cNvSpPr>
                <p:nvPr/>
              </p:nvSpPr>
              <p:spPr bwMode="auto">
                <a:xfrm>
                  <a:off x="4984750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55" name="Line 52"/>
                <p:cNvSpPr>
                  <a:spLocks noChangeShapeType="1"/>
                </p:cNvSpPr>
                <p:nvPr/>
              </p:nvSpPr>
              <p:spPr bwMode="auto">
                <a:xfrm>
                  <a:off x="513873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56" name="Line 53"/>
                <p:cNvSpPr>
                  <a:spLocks noChangeShapeType="1"/>
                </p:cNvSpPr>
                <p:nvPr/>
              </p:nvSpPr>
              <p:spPr bwMode="auto">
                <a:xfrm>
                  <a:off x="5292725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57" name="Line 54"/>
                <p:cNvSpPr>
                  <a:spLocks noChangeShapeType="1"/>
                </p:cNvSpPr>
                <p:nvPr/>
              </p:nvSpPr>
              <p:spPr bwMode="auto">
                <a:xfrm>
                  <a:off x="5446713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58" name="Rectangle 55"/>
                <p:cNvSpPr>
                  <a:spLocks noChangeArrowheads="1"/>
                </p:cNvSpPr>
                <p:nvPr/>
              </p:nvSpPr>
              <p:spPr bwMode="auto">
                <a:xfrm>
                  <a:off x="5213350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0.6</a:t>
                  </a:r>
                  <a:endParaRPr lang="en-GB" altLang="en-US" dirty="0"/>
                </a:p>
              </p:txBody>
            </p:sp>
            <p:sp>
              <p:nvSpPr>
                <p:cNvPr id="59" name="Line 56"/>
                <p:cNvSpPr>
                  <a:spLocks noChangeShapeType="1"/>
                </p:cNvSpPr>
                <p:nvPr/>
              </p:nvSpPr>
              <p:spPr bwMode="auto">
                <a:xfrm>
                  <a:off x="5600700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60" name="Line 57"/>
                <p:cNvSpPr>
                  <a:spLocks noChangeShapeType="1"/>
                </p:cNvSpPr>
                <p:nvPr/>
              </p:nvSpPr>
              <p:spPr bwMode="auto">
                <a:xfrm>
                  <a:off x="575468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61" name="Line 58"/>
                <p:cNvSpPr>
                  <a:spLocks noChangeShapeType="1"/>
                </p:cNvSpPr>
                <p:nvPr/>
              </p:nvSpPr>
              <p:spPr bwMode="auto">
                <a:xfrm>
                  <a:off x="5908675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62" name="Line 59"/>
                <p:cNvSpPr>
                  <a:spLocks noChangeShapeType="1"/>
                </p:cNvSpPr>
                <p:nvPr/>
              </p:nvSpPr>
              <p:spPr bwMode="auto">
                <a:xfrm>
                  <a:off x="6061075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63" name="Rectangle 60"/>
                <p:cNvSpPr>
                  <a:spLocks noChangeArrowheads="1"/>
                </p:cNvSpPr>
                <p:nvPr/>
              </p:nvSpPr>
              <p:spPr bwMode="auto">
                <a:xfrm>
                  <a:off x="5829300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0.7</a:t>
                  </a:r>
                  <a:endParaRPr lang="en-GB" altLang="en-US" dirty="0"/>
                </a:p>
              </p:txBody>
            </p:sp>
            <p:sp>
              <p:nvSpPr>
                <p:cNvPr id="64" name="Line 61"/>
                <p:cNvSpPr>
                  <a:spLocks noChangeShapeType="1"/>
                </p:cNvSpPr>
                <p:nvPr/>
              </p:nvSpPr>
              <p:spPr bwMode="auto">
                <a:xfrm>
                  <a:off x="6216650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65" name="Line 62"/>
                <p:cNvSpPr>
                  <a:spLocks noChangeShapeType="1"/>
                </p:cNvSpPr>
                <p:nvPr/>
              </p:nvSpPr>
              <p:spPr bwMode="auto">
                <a:xfrm>
                  <a:off x="637063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66" name="Line 63"/>
                <p:cNvSpPr>
                  <a:spLocks noChangeShapeType="1"/>
                </p:cNvSpPr>
                <p:nvPr/>
              </p:nvSpPr>
              <p:spPr bwMode="auto">
                <a:xfrm>
                  <a:off x="652303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67" name="Line 64"/>
                <p:cNvSpPr>
                  <a:spLocks noChangeShapeType="1"/>
                </p:cNvSpPr>
                <p:nvPr/>
              </p:nvSpPr>
              <p:spPr bwMode="auto">
                <a:xfrm>
                  <a:off x="6678613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68" name="Rectangle 65"/>
                <p:cNvSpPr>
                  <a:spLocks noChangeArrowheads="1"/>
                </p:cNvSpPr>
                <p:nvPr/>
              </p:nvSpPr>
              <p:spPr bwMode="auto">
                <a:xfrm>
                  <a:off x="6445250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0.8</a:t>
                  </a:r>
                  <a:endParaRPr lang="en-GB" altLang="en-US" dirty="0"/>
                </a:p>
              </p:txBody>
            </p:sp>
            <p:sp>
              <p:nvSpPr>
                <p:cNvPr id="69" name="Line 66"/>
                <p:cNvSpPr>
                  <a:spLocks noChangeShapeType="1"/>
                </p:cNvSpPr>
                <p:nvPr/>
              </p:nvSpPr>
              <p:spPr bwMode="auto">
                <a:xfrm>
                  <a:off x="6831013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0" name="Line 67"/>
                <p:cNvSpPr>
                  <a:spLocks noChangeShapeType="1"/>
                </p:cNvSpPr>
                <p:nvPr/>
              </p:nvSpPr>
              <p:spPr bwMode="auto">
                <a:xfrm>
                  <a:off x="6985000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1" name="Line 68"/>
                <p:cNvSpPr>
                  <a:spLocks noChangeShapeType="1"/>
                </p:cNvSpPr>
                <p:nvPr/>
              </p:nvSpPr>
              <p:spPr bwMode="auto">
                <a:xfrm>
                  <a:off x="7140575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2" name="Line 69"/>
                <p:cNvSpPr>
                  <a:spLocks noChangeShapeType="1"/>
                </p:cNvSpPr>
                <p:nvPr/>
              </p:nvSpPr>
              <p:spPr bwMode="auto">
                <a:xfrm>
                  <a:off x="7292975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3" name="Rectangle 70"/>
                <p:cNvSpPr>
                  <a:spLocks noChangeArrowheads="1"/>
                </p:cNvSpPr>
                <p:nvPr/>
              </p:nvSpPr>
              <p:spPr bwMode="auto">
                <a:xfrm>
                  <a:off x="7061200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0.9</a:t>
                  </a:r>
                  <a:endParaRPr lang="en-GB" altLang="en-US" dirty="0"/>
                </a:p>
              </p:txBody>
            </p:sp>
            <p:sp>
              <p:nvSpPr>
                <p:cNvPr id="74" name="Line 71"/>
                <p:cNvSpPr>
                  <a:spLocks noChangeShapeType="1"/>
                </p:cNvSpPr>
                <p:nvPr/>
              </p:nvSpPr>
              <p:spPr bwMode="auto">
                <a:xfrm>
                  <a:off x="7446963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5" name="Line 72"/>
                <p:cNvSpPr>
                  <a:spLocks noChangeShapeType="1"/>
                </p:cNvSpPr>
                <p:nvPr/>
              </p:nvSpPr>
              <p:spPr bwMode="auto">
                <a:xfrm>
                  <a:off x="7600950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6" name="Line 73"/>
                <p:cNvSpPr>
                  <a:spLocks noChangeShapeType="1"/>
                </p:cNvSpPr>
                <p:nvPr/>
              </p:nvSpPr>
              <p:spPr bwMode="auto">
                <a:xfrm>
                  <a:off x="775493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7" name="Line 74"/>
                <p:cNvSpPr>
                  <a:spLocks noChangeShapeType="1"/>
                </p:cNvSpPr>
                <p:nvPr/>
              </p:nvSpPr>
              <p:spPr bwMode="auto">
                <a:xfrm>
                  <a:off x="7908925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8" name="Rectangle 75"/>
                <p:cNvSpPr>
                  <a:spLocks noChangeArrowheads="1"/>
                </p:cNvSpPr>
                <p:nvPr/>
              </p:nvSpPr>
              <p:spPr bwMode="auto">
                <a:xfrm>
                  <a:off x="7675563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1.0</a:t>
                  </a:r>
                  <a:endParaRPr lang="en-GB" altLang="en-US" dirty="0"/>
                </a:p>
              </p:txBody>
            </p:sp>
            <p:sp>
              <p:nvSpPr>
                <p:cNvPr id="79" name="Rectangle 76"/>
                <p:cNvSpPr>
                  <a:spLocks noChangeArrowheads="1"/>
                </p:cNvSpPr>
                <p:nvPr/>
              </p:nvSpPr>
              <p:spPr bwMode="auto">
                <a:xfrm>
                  <a:off x="2786063" y="6130925"/>
                  <a:ext cx="1346522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dirty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anose="020B0604020202020204" pitchFamily="34" charset="0"/>
                    </a:rPr>
                    <a:t>p(A1); a=d=1</a:t>
                  </a:r>
                  <a:endParaRPr lang="en-GB" alt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0" name="Freeform 77"/>
                <p:cNvSpPr>
                  <a:spLocks/>
                </p:cNvSpPr>
                <p:nvPr/>
              </p:nvSpPr>
              <p:spPr bwMode="auto">
                <a:xfrm>
                  <a:off x="1752600" y="1209675"/>
                  <a:ext cx="6032500" cy="4535487"/>
                </a:xfrm>
                <a:custGeom>
                  <a:avLst/>
                  <a:gdLst>
                    <a:gd name="T0" fmla="*/ 76 w 7600"/>
                    <a:gd name="T1" fmla="*/ 5268 h 5713"/>
                    <a:gd name="T2" fmla="*/ 231 w 7600"/>
                    <a:gd name="T3" fmla="*/ 4442 h 5713"/>
                    <a:gd name="T4" fmla="*/ 387 w 7600"/>
                    <a:gd name="T5" fmla="*/ 3702 h 5713"/>
                    <a:gd name="T6" fmla="*/ 542 w 7600"/>
                    <a:gd name="T7" fmla="*/ 3042 h 5713"/>
                    <a:gd name="T8" fmla="*/ 697 w 7600"/>
                    <a:gd name="T9" fmla="*/ 2460 h 5713"/>
                    <a:gd name="T10" fmla="*/ 853 w 7600"/>
                    <a:gd name="T11" fmla="*/ 1948 h 5713"/>
                    <a:gd name="T12" fmla="*/ 1008 w 7600"/>
                    <a:gd name="T13" fmla="*/ 1506 h 5713"/>
                    <a:gd name="T14" fmla="*/ 1162 w 7600"/>
                    <a:gd name="T15" fmla="*/ 1130 h 5713"/>
                    <a:gd name="T16" fmla="*/ 1317 w 7600"/>
                    <a:gd name="T17" fmla="*/ 814 h 5713"/>
                    <a:gd name="T18" fmla="*/ 1473 w 7600"/>
                    <a:gd name="T19" fmla="*/ 556 h 5713"/>
                    <a:gd name="T20" fmla="*/ 1628 w 7600"/>
                    <a:gd name="T21" fmla="*/ 350 h 5713"/>
                    <a:gd name="T22" fmla="*/ 1783 w 7600"/>
                    <a:gd name="T23" fmla="*/ 196 h 5713"/>
                    <a:gd name="T24" fmla="*/ 1939 w 7600"/>
                    <a:gd name="T25" fmla="*/ 87 h 5713"/>
                    <a:gd name="T26" fmla="*/ 2094 w 7600"/>
                    <a:gd name="T27" fmla="*/ 23 h 5713"/>
                    <a:gd name="T28" fmla="*/ 2248 w 7600"/>
                    <a:gd name="T29" fmla="*/ 0 h 5713"/>
                    <a:gd name="T30" fmla="*/ 2403 w 7600"/>
                    <a:gd name="T31" fmla="*/ 11 h 5713"/>
                    <a:gd name="T32" fmla="*/ 2559 w 7600"/>
                    <a:gd name="T33" fmla="*/ 59 h 5713"/>
                    <a:gd name="T34" fmla="*/ 2714 w 7600"/>
                    <a:gd name="T35" fmla="*/ 135 h 5713"/>
                    <a:gd name="T36" fmla="*/ 2869 w 7600"/>
                    <a:gd name="T37" fmla="*/ 242 h 5713"/>
                    <a:gd name="T38" fmla="*/ 3023 w 7600"/>
                    <a:gd name="T39" fmla="*/ 373 h 5713"/>
                    <a:gd name="T40" fmla="*/ 3179 w 7600"/>
                    <a:gd name="T41" fmla="*/ 526 h 5713"/>
                    <a:gd name="T42" fmla="*/ 3334 w 7600"/>
                    <a:gd name="T43" fmla="*/ 700 h 5713"/>
                    <a:gd name="T44" fmla="*/ 3489 w 7600"/>
                    <a:gd name="T45" fmla="*/ 889 h 5713"/>
                    <a:gd name="T46" fmla="*/ 3645 w 7600"/>
                    <a:gd name="T47" fmla="*/ 1095 h 5713"/>
                    <a:gd name="T48" fmla="*/ 3800 w 7600"/>
                    <a:gd name="T49" fmla="*/ 1314 h 5713"/>
                    <a:gd name="T50" fmla="*/ 3954 w 7600"/>
                    <a:gd name="T51" fmla="*/ 1543 h 5713"/>
                    <a:gd name="T52" fmla="*/ 4109 w 7600"/>
                    <a:gd name="T53" fmla="*/ 1779 h 5713"/>
                    <a:gd name="T54" fmla="*/ 4265 w 7600"/>
                    <a:gd name="T55" fmla="*/ 2022 h 5713"/>
                    <a:gd name="T56" fmla="*/ 4420 w 7600"/>
                    <a:gd name="T57" fmla="*/ 2269 h 5713"/>
                    <a:gd name="T58" fmla="*/ 4575 w 7600"/>
                    <a:gd name="T59" fmla="*/ 2518 h 5713"/>
                    <a:gd name="T60" fmla="*/ 4731 w 7600"/>
                    <a:gd name="T61" fmla="*/ 2765 h 5713"/>
                    <a:gd name="T62" fmla="*/ 4886 w 7600"/>
                    <a:gd name="T63" fmla="*/ 3012 h 5713"/>
                    <a:gd name="T64" fmla="*/ 5040 w 7600"/>
                    <a:gd name="T65" fmla="*/ 3256 h 5713"/>
                    <a:gd name="T66" fmla="*/ 5195 w 7600"/>
                    <a:gd name="T67" fmla="*/ 3495 h 5713"/>
                    <a:gd name="T68" fmla="*/ 5351 w 7600"/>
                    <a:gd name="T69" fmla="*/ 3728 h 5713"/>
                    <a:gd name="T70" fmla="*/ 5506 w 7600"/>
                    <a:gd name="T71" fmla="*/ 3953 h 5713"/>
                    <a:gd name="T72" fmla="*/ 5661 w 7600"/>
                    <a:gd name="T73" fmla="*/ 4168 h 5713"/>
                    <a:gd name="T74" fmla="*/ 5817 w 7600"/>
                    <a:gd name="T75" fmla="*/ 4374 h 5713"/>
                    <a:gd name="T76" fmla="*/ 5972 w 7600"/>
                    <a:gd name="T77" fmla="*/ 4568 h 5713"/>
                    <a:gd name="T78" fmla="*/ 6126 w 7600"/>
                    <a:gd name="T79" fmla="*/ 4750 h 5713"/>
                    <a:gd name="T80" fmla="*/ 6281 w 7600"/>
                    <a:gd name="T81" fmla="*/ 4918 h 5713"/>
                    <a:gd name="T82" fmla="*/ 6437 w 7600"/>
                    <a:gd name="T83" fmla="*/ 5072 h 5713"/>
                    <a:gd name="T84" fmla="*/ 6592 w 7600"/>
                    <a:gd name="T85" fmla="*/ 5211 h 5713"/>
                    <a:gd name="T86" fmla="*/ 6747 w 7600"/>
                    <a:gd name="T87" fmla="*/ 5334 h 5713"/>
                    <a:gd name="T88" fmla="*/ 6901 w 7600"/>
                    <a:gd name="T89" fmla="*/ 5441 h 5713"/>
                    <a:gd name="T90" fmla="*/ 7057 w 7600"/>
                    <a:gd name="T91" fmla="*/ 5530 h 5713"/>
                    <a:gd name="T92" fmla="*/ 7212 w 7600"/>
                    <a:gd name="T93" fmla="*/ 5602 h 5713"/>
                    <a:gd name="T94" fmla="*/ 7367 w 7600"/>
                    <a:gd name="T95" fmla="*/ 5657 h 5713"/>
                    <a:gd name="T96" fmla="*/ 7523 w 7600"/>
                    <a:gd name="T97" fmla="*/ 5693 h 5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7600" h="5713">
                      <a:moveTo>
                        <a:pt x="0" y="5713"/>
                      </a:moveTo>
                      <a:lnTo>
                        <a:pt x="76" y="5268"/>
                      </a:lnTo>
                      <a:lnTo>
                        <a:pt x="155" y="4844"/>
                      </a:lnTo>
                      <a:lnTo>
                        <a:pt x="231" y="4442"/>
                      </a:lnTo>
                      <a:lnTo>
                        <a:pt x="309" y="4061"/>
                      </a:lnTo>
                      <a:lnTo>
                        <a:pt x="387" y="3702"/>
                      </a:lnTo>
                      <a:lnTo>
                        <a:pt x="464" y="3363"/>
                      </a:lnTo>
                      <a:lnTo>
                        <a:pt x="542" y="3042"/>
                      </a:lnTo>
                      <a:lnTo>
                        <a:pt x="620" y="2742"/>
                      </a:lnTo>
                      <a:lnTo>
                        <a:pt x="697" y="2460"/>
                      </a:lnTo>
                      <a:lnTo>
                        <a:pt x="775" y="2195"/>
                      </a:lnTo>
                      <a:lnTo>
                        <a:pt x="853" y="1948"/>
                      </a:lnTo>
                      <a:lnTo>
                        <a:pt x="930" y="1720"/>
                      </a:lnTo>
                      <a:lnTo>
                        <a:pt x="1008" y="1506"/>
                      </a:lnTo>
                      <a:lnTo>
                        <a:pt x="1084" y="1310"/>
                      </a:lnTo>
                      <a:lnTo>
                        <a:pt x="1162" y="1130"/>
                      </a:lnTo>
                      <a:lnTo>
                        <a:pt x="1240" y="964"/>
                      </a:lnTo>
                      <a:lnTo>
                        <a:pt x="1317" y="814"/>
                      </a:lnTo>
                      <a:lnTo>
                        <a:pt x="1395" y="677"/>
                      </a:lnTo>
                      <a:lnTo>
                        <a:pt x="1473" y="556"/>
                      </a:lnTo>
                      <a:lnTo>
                        <a:pt x="1550" y="446"/>
                      </a:lnTo>
                      <a:lnTo>
                        <a:pt x="1628" y="350"/>
                      </a:lnTo>
                      <a:lnTo>
                        <a:pt x="1706" y="267"/>
                      </a:lnTo>
                      <a:lnTo>
                        <a:pt x="1783" y="196"/>
                      </a:lnTo>
                      <a:lnTo>
                        <a:pt x="1861" y="137"/>
                      </a:lnTo>
                      <a:lnTo>
                        <a:pt x="1939" y="87"/>
                      </a:lnTo>
                      <a:lnTo>
                        <a:pt x="2015" y="51"/>
                      </a:lnTo>
                      <a:lnTo>
                        <a:pt x="2094" y="23"/>
                      </a:lnTo>
                      <a:lnTo>
                        <a:pt x="2170" y="6"/>
                      </a:lnTo>
                      <a:lnTo>
                        <a:pt x="2248" y="0"/>
                      </a:lnTo>
                      <a:lnTo>
                        <a:pt x="2326" y="1"/>
                      </a:lnTo>
                      <a:lnTo>
                        <a:pt x="2403" y="11"/>
                      </a:lnTo>
                      <a:lnTo>
                        <a:pt x="2481" y="31"/>
                      </a:lnTo>
                      <a:lnTo>
                        <a:pt x="2559" y="59"/>
                      </a:lnTo>
                      <a:lnTo>
                        <a:pt x="2636" y="94"/>
                      </a:lnTo>
                      <a:lnTo>
                        <a:pt x="2714" y="135"/>
                      </a:lnTo>
                      <a:lnTo>
                        <a:pt x="2792" y="184"/>
                      </a:lnTo>
                      <a:lnTo>
                        <a:pt x="2869" y="242"/>
                      </a:lnTo>
                      <a:lnTo>
                        <a:pt x="2947" y="304"/>
                      </a:lnTo>
                      <a:lnTo>
                        <a:pt x="3023" y="373"/>
                      </a:lnTo>
                      <a:lnTo>
                        <a:pt x="3101" y="446"/>
                      </a:lnTo>
                      <a:lnTo>
                        <a:pt x="3179" y="526"/>
                      </a:lnTo>
                      <a:lnTo>
                        <a:pt x="3256" y="610"/>
                      </a:lnTo>
                      <a:lnTo>
                        <a:pt x="3334" y="700"/>
                      </a:lnTo>
                      <a:lnTo>
                        <a:pt x="3412" y="792"/>
                      </a:lnTo>
                      <a:lnTo>
                        <a:pt x="3489" y="889"/>
                      </a:lnTo>
                      <a:lnTo>
                        <a:pt x="3567" y="991"/>
                      </a:lnTo>
                      <a:lnTo>
                        <a:pt x="3645" y="1095"/>
                      </a:lnTo>
                      <a:lnTo>
                        <a:pt x="3722" y="1204"/>
                      </a:lnTo>
                      <a:lnTo>
                        <a:pt x="3800" y="1314"/>
                      </a:lnTo>
                      <a:lnTo>
                        <a:pt x="3878" y="1427"/>
                      </a:lnTo>
                      <a:lnTo>
                        <a:pt x="3954" y="1543"/>
                      </a:lnTo>
                      <a:lnTo>
                        <a:pt x="4033" y="1660"/>
                      </a:lnTo>
                      <a:lnTo>
                        <a:pt x="4109" y="1779"/>
                      </a:lnTo>
                      <a:lnTo>
                        <a:pt x="4187" y="1900"/>
                      </a:lnTo>
                      <a:lnTo>
                        <a:pt x="4265" y="2022"/>
                      </a:lnTo>
                      <a:lnTo>
                        <a:pt x="4342" y="2144"/>
                      </a:lnTo>
                      <a:lnTo>
                        <a:pt x="4420" y="2269"/>
                      </a:lnTo>
                      <a:lnTo>
                        <a:pt x="4498" y="2393"/>
                      </a:lnTo>
                      <a:lnTo>
                        <a:pt x="4575" y="2518"/>
                      </a:lnTo>
                      <a:lnTo>
                        <a:pt x="4653" y="2642"/>
                      </a:lnTo>
                      <a:lnTo>
                        <a:pt x="4731" y="2765"/>
                      </a:lnTo>
                      <a:lnTo>
                        <a:pt x="4808" y="2889"/>
                      </a:lnTo>
                      <a:lnTo>
                        <a:pt x="4886" y="3012"/>
                      </a:lnTo>
                      <a:lnTo>
                        <a:pt x="4962" y="3135"/>
                      </a:lnTo>
                      <a:lnTo>
                        <a:pt x="5040" y="3256"/>
                      </a:lnTo>
                      <a:lnTo>
                        <a:pt x="5118" y="3377"/>
                      </a:lnTo>
                      <a:lnTo>
                        <a:pt x="5195" y="3495"/>
                      </a:lnTo>
                      <a:lnTo>
                        <a:pt x="5273" y="3613"/>
                      </a:lnTo>
                      <a:lnTo>
                        <a:pt x="5351" y="3728"/>
                      </a:lnTo>
                      <a:lnTo>
                        <a:pt x="5428" y="3841"/>
                      </a:lnTo>
                      <a:lnTo>
                        <a:pt x="5506" y="3953"/>
                      </a:lnTo>
                      <a:lnTo>
                        <a:pt x="5584" y="4061"/>
                      </a:lnTo>
                      <a:lnTo>
                        <a:pt x="5661" y="4168"/>
                      </a:lnTo>
                      <a:lnTo>
                        <a:pt x="5739" y="4273"/>
                      </a:lnTo>
                      <a:lnTo>
                        <a:pt x="5817" y="4374"/>
                      </a:lnTo>
                      <a:lnTo>
                        <a:pt x="5893" y="4473"/>
                      </a:lnTo>
                      <a:lnTo>
                        <a:pt x="5972" y="4568"/>
                      </a:lnTo>
                      <a:lnTo>
                        <a:pt x="6048" y="4661"/>
                      </a:lnTo>
                      <a:lnTo>
                        <a:pt x="6126" y="4750"/>
                      </a:lnTo>
                      <a:lnTo>
                        <a:pt x="6204" y="4836"/>
                      </a:lnTo>
                      <a:lnTo>
                        <a:pt x="6281" y="4918"/>
                      </a:lnTo>
                      <a:lnTo>
                        <a:pt x="6359" y="4997"/>
                      </a:lnTo>
                      <a:lnTo>
                        <a:pt x="6437" y="5072"/>
                      </a:lnTo>
                      <a:lnTo>
                        <a:pt x="6514" y="5144"/>
                      </a:lnTo>
                      <a:lnTo>
                        <a:pt x="6592" y="5211"/>
                      </a:lnTo>
                      <a:lnTo>
                        <a:pt x="6670" y="5275"/>
                      </a:lnTo>
                      <a:lnTo>
                        <a:pt x="6747" y="5334"/>
                      </a:lnTo>
                      <a:lnTo>
                        <a:pt x="6825" y="5390"/>
                      </a:lnTo>
                      <a:lnTo>
                        <a:pt x="6901" y="5441"/>
                      </a:lnTo>
                      <a:lnTo>
                        <a:pt x="6979" y="5487"/>
                      </a:lnTo>
                      <a:lnTo>
                        <a:pt x="7057" y="5530"/>
                      </a:lnTo>
                      <a:lnTo>
                        <a:pt x="7134" y="5568"/>
                      </a:lnTo>
                      <a:lnTo>
                        <a:pt x="7212" y="5602"/>
                      </a:lnTo>
                      <a:lnTo>
                        <a:pt x="7290" y="5632"/>
                      </a:lnTo>
                      <a:lnTo>
                        <a:pt x="7367" y="5657"/>
                      </a:lnTo>
                      <a:lnTo>
                        <a:pt x="7445" y="5677"/>
                      </a:lnTo>
                      <a:lnTo>
                        <a:pt x="7523" y="5693"/>
                      </a:lnTo>
                      <a:lnTo>
                        <a:pt x="7600" y="5705"/>
                      </a:lnTo>
                    </a:path>
                  </a:pathLst>
                </a:custGeom>
                <a:noFill/>
                <a:ln w="31750">
                  <a:solidFill>
                    <a:srgbClr val="000066"/>
                  </a:solidFill>
                  <a:prstDash val="sysDash"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81" name="Freeform 78"/>
                <p:cNvSpPr>
                  <a:spLocks/>
                </p:cNvSpPr>
                <p:nvPr/>
              </p:nvSpPr>
              <p:spPr bwMode="auto">
                <a:xfrm>
                  <a:off x="7785100" y="5738813"/>
                  <a:ext cx="123825" cy="6350"/>
                </a:xfrm>
                <a:custGeom>
                  <a:avLst/>
                  <a:gdLst>
                    <a:gd name="T0" fmla="*/ 0 w 156"/>
                    <a:gd name="T1" fmla="*/ 0 h 8"/>
                    <a:gd name="T2" fmla="*/ 78 w 156"/>
                    <a:gd name="T3" fmla="*/ 7 h 8"/>
                    <a:gd name="T4" fmla="*/ 156 w 156"/>
                    <a:gd name="T5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6" h="8">
                      <a:moveTo>
                        <a:pt x="0" y="0"/>
                      </a:moveTo>
                      <a:lnTo>
                        <a:pt x="78" y="7"/>
                      </a:lnTo>
                      <a:lnTo>
                        <a:pt x="156" y="8"/>
                      </a:lnTo>
                    </a:path>
                  </a:pathLst>
                </a:custGeom>
                <a:noFill/>
                <a:ln w="31750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82" name="Line 148"/>
                <p:cNvSpPr>
                  <a:spLocks noChangeShapeType="1"/>
                </p:cNvSpPr>
                <p:nvPr/>
              </p:nvSpPr>
              <p:spPr bwMode="auto">
                <a:xfrm>
                  <a:off x="7847013" y="5743575"/>
                  <a:ext cx="61912" cy="1587"/>
                </a:xfrm>
                <a:prstGeom prst="line">
                  <a:avLst/>
                </a:prstGeom>
                <a:noFill/>
                <a:ln w="9525">
                  <a:solidFill>
                    <a:srgbClr val="8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83" name="Line 176"/>
                <p:cNvSpPr>
                  <a:spLocks noChangeShapeType="1"/>
                </p:cNvSpPr>
                <p:nvPr/>
              </p:nvSpPr>
              <p:spPr bwMode="auto">
                <a:xfrm>
                  <a:off x="7847013" y="5745163"/>
                  <a:ext cx="61912" cy="1587"/>
                </a:xfrm>
                <a:prstGeom prst="lin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84" name="Freeform 177"/>
                <p:cNvSpPr>
                  <a:spLocks/>
                </p:cNvSpPr>
                <p:nvPr/>
              </p:nvSpPr>
              <p:spPr bwMode="auto">
                <a:xfrm>
                  <a:off x="1752600" y="3476625"/>
                  <a:ext cx="6032500" cy="2268537"/>
                </a:xfrm>
                <a:custGeom>
                  <a:avLst/>
                  <a:gdLst>
                    <a:gd name="T0" fmla="*/ 76 w 7600"/>
                    <a:gd name="T1" fmla="*/ 2744 h 2857"/>
                    <a:gd name="T2" fmla="*/ 231 w 7600"/>
                    <a:gd name="T3" fmla="*/ 2526 h 2857"/>
                    <a:gd name="T4" fmla="*/ 387 w 7600"/>
                    <a:gd name="T5" fmla="*/ 2315 h 2857"/>
                    <a:gd name="T6" fmla="*/ 542 w 7600"/>
                    <a:gd name="T7" fmla="*/ 2114 h 2857"/>
                    <a:gd name="T8" fmla="*/ 697 w 7600"/>
                    <a:gd name="T9" fmla="*/ 1921 h 2857"/>
                    <a:gd name="T10" fmla="*/ 853 w 7600"/>
                    <a:gd name="T11" fmla="*/ 1739 h 2857"/>
                    <a:gd name="T12" fmla="*/ 1008 w 7600"/>
                    <a:gd name="T13" fmla="*/ 1566 h 2857"/>
                    <a:gd name="T14" fmla="*/ 1162 w 7600"/>
                    <a:gd name="T15" fmla="*/ 1400 h 2857"/>
                    <a:gd name="T16" fmla="*/ 1317 w 7600"/>
                    <a:gd name="T17" fmla="*/ 1245 h 2857"/>
                    <a:gd name="T18" fmla="*/ 1473 w 7600"/>
                    <a:gd name="T19" fmla="*/ 1098 h 2857"/>
                    <a:gd name="T20" fmla="*/ 1628 w 7600"/>
                    <a:gd name="T21" fmla="*/ 961 h 2857"/>
                    <a:gd name="T22" fmla="*/ 1783 w 7600"/>
                    <a:gd name="T23" fmla="*/ 834 h 2857"/>
                    <a:gd name="T24" fmla="*/ 1939 w 7600"/>
                    <a:gd name="T25" fmla="*/ 714 h 2857"/>
                    <a:gd name="T26" fmla="*/ 2094 w 7600"/>
                    <a:gd name="T27" fmla="*/ 604 h 2857"/>
                    <a:gd name="T28" fmla="*/ 2248 w 7600"/>
                    <a:gd name="T29" fmla="*/ 504 h 2857"/>
                    <a:gd name="T30" fmla="*/ 2403 w 7600"/>
                    <a:gd name="T31" fmla="*/ 413 h 2857"/>
                    <a:gd name="T32" fmla="*/ 2559 w 7600"/>
                    <a:gd name="T33" fmla="*/ 330 h 2857"/>
                    <a:gd name="T34" fmla="*/ 2714 w 7600"/>
                    <a:gd name="T35" fmla="*/ 258 h 2857"/>
                    <a:gd name="T36" fmla="*/ 2869 w 7600"/>
                    <a:gd name="T37" fmla="*/ 193 h 2857"/>
                    <a:gd name="T38" fmla="*/ 3023 w 7600"/>
                    <a:gd name="T39" fmla="*/ 138 h 2857"/>
                    <a:gd name="T40" fmla="*/ 3179 w 7600"/>
                    <a:gd name="T41" fmla="*/ 92 h 2857"/>
                    <a:gd name="T42" fmla="*/ 3334 w 7600"/>
                    <a:gd name="T43" fmla="*/ 55 h 2857"/>
                    <a:gd name="T44" fmla="*/ 3489 w 7600"/>
                    <a:gd name="T45" fmla="*/ 28 h 2857"/>
                    <a:gd name="T46" fmla="*/ 3645 w 7600"/>
                    <a:gd name="T47" fmla="*/ 11 h 2857"/>
                    <a:gd name="T48" fmla="*/ 3800 w 7600"/>
                    <a:gd name="T49" fmla="*/ 1 h 2857"/>
                    <a:gd name="T50" fmla="*/ 3954 w 7600"/>
                    <a:gd name="T51" fmla="*/ 1 h 2857"/>
                    <a:gd name="T52" fmla="*/ 4109 w 7600"/>
                    <a:gd name="T53" fmla="*/ 11 h 2857"/>
                    <a:gd name="T54" fmla="*/ 4265 w 7600"/>
                    <a:gd name="T55" fmla="*/ 28 h 2857"/>
                    <a:gd name="T56" fmla="*/ 4420 w 7600"/>
                    <a:gd name="T57" fmla="*/ 55 h 2857"/>
                    <a:gd name="T58" fmla="*/ 4575 w 7600"/>
                    <a:gd name="T59" fmla="*/ 92 h 2857"/>
                    <a:gd name="T60" fmla="*/ 4731 w 7600"/>
                    <a:gd name="T61" fmla="*/ 138 h 2857"/>
                    <a:gd name="T62" fmla="*/ 4886 w 7600"/>
                    <a:gd name="T63" fmla="*/ 193 h 2857"/>
                    <a:gd name="T64" fmla="*/ 5040 w 7600"/>
                    <a:gd name="T65" fmla="*/ 258 h 2857"/>
                    <a:gd name="T66" fmla="*/ 5195 w 7600"/>
                    <a:gd name="T67" fmla="*/ 330 h 2857"/>
                    <a:gd name="T68" fmla="*/ 5351 w 7600"/>
                    <a:gd name="T69" fmla="*/ 413 h 2857"/>
                    <a:gd name="T70" fmla="*/ 5506 w 7600"/>
                    <a:gd name="T71" fmla="*/ 504 h 2857"/>
                    <a:gd name="T72" fmla="*/ 5661 w 7600"/>
                    <a:gd name="T73" fmla="*/ 604 h 2857"/>
                    <a:gd name="T74" fmla="*/ 5817 w 7600"/>
                    <a:gd name="T75" fmla="*/ 714 h 2857"/>
                    <a:gd name="T76" fmla="*/ 5972 w 7600"/>
                    <a:gd name="T77" fmla="*/ 834 h 2857"/>
                    <a:gd name="T78" fmla="*/ 6126 w 7600"/>
                    <a:gd name="T79" fmla="*/ 961 h 2857"/>
                    <a:gd name="T80" fmla="*/ 6281 w 7600"/>
                    <a:gd name="T81" fmla="*/ 1098 h 2857"/>
                    <a:gd name="T82" fmla="*/ 6437 w 7600"/>
                    <a:gd name="T83" fmla="*/ 1245 h 2857"/>
                    <a:gd name="T84" fmla="*/ 6592 w 7600"/>
                    <a:gd name="T85" fmla="*/ 1400 h 2857"/>
                    <a:gd name="T86" fmla="*/ 6747 w 7600"/>
                    <a:gd name="T87" fmla="*/ 1566 h 2857"/>
                    <a:gd name="T88" fmla="*/ 6901 w 7600"/>
                    <a:gd name="T89" fmla="*/ 1739 h 2857"/>
                    <a:gd name="T90" fmla="*/ 7057 w 7600"/>
                    <a:gd name="T91" fmla="*/ 1921 h 2857"/>
                    <a:gd name="T92" fmla="*/ 7212 w 7600"/>
                    <a:gd name="T93" fmla="*/ 2114 h 2857"/>
                    <a:gd name="T94" fmla="*/ 7367 w 7600"/>
                    <a:gd name="T95" fmla="*/ 2315 h 2857"/>
                    <a:gd name="T96" fmla="*/ 7523 w 7600"/>
                    <a:gd name="T97" fmla="*/ 2526 h 28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7600" h="2857">
                      <a:moveTo>
                        <a:pt x="0" y="2857"/>
                      </a:moveTo>
                      <a:lnTo>
                        <a:pt x="76" y="2744"/>
                      </a:lnTo>
                      <a:lnTo>
                        <a:pt x="155" y="2634"/>
                      </a:lnTo>
                      <a:lnTo>
                        <a:pt x="231" y="2526"/>
                      </a:lnTo>
                      <a:lnTo>
                        <a:pt x="309" y="2419"/>
                      </a:lnTo>
                      <a:lnTo>
                        <a:pt x="387" y="2315"/>
                      </a:lnTo>
                      <a:lnTo>
                        <a:pt x="464" y="2213"/>
                      </a:lnTo>
                      <a:lnTo>
                        <a:pt x="542" y="2114"/>
                      </a:lnTo>
                      <a:lnTo>
                        <a:pt x="620" y="2017"/>
                      </a:lnTo>
                      <a:lnTo>
                        <a:pt x="697" y="1921"/>
                      </a:lnTo>
                      <a:lnTo>
                        <a:pt x="775" y="1829"/>
                      </a:lnTo>
                      <a:lnTo>
                        <a:pt x="853" y="1739"/>
                      </a:lnTo>
                      <a:lnTo>
                        <a:pt x="930" y="1650"/>
                      </a:lnTo>
                      <a:lnTo>
                        <a:pt x="1008" y="1566"/>
                      </a:lnTo>
                      <a:lnTo>
                        <a:pt x="1084" y="1481"/>
                      </a:lnTo>
                      <a:lnTo>
                        <a:pt x="1162" y="1400"/>
                      </a:lnTo>
                      <a:lnTo>
                        <a:pt x="1240" y="1322"/>
                      </a:lnTo>
                      <a:lnTo>
                        <a:pt x="1317" y="1245"/>
                      </a:lnTo>
                      <a:lnTo>
                        <a:pt x="1395" y="1170"/>
                      </a:lnTo>
                      <a:lnTo>
                        <a:pt x="1473" y="1098"/>
                      </a:lnTo>
                      <a:lnTo>
                        <a:pt x="1550" y="1028"/>
                      </a:lnTo>
                      <a:lnTo>
                        <a:pt x="1628" y="961"/>
                      </a:lnTo>
                      <a:lnTo>
                        <a:pt x="1706" y="896"/>
                      </a:lnTo>
                      <a:lnTo>
                        <a:pt x="1783" y="834"/>
                      </a:lnTo>
                      <a:lnTo>
                        <a:pt x="1861" y="773"/>
                      </a:lnTo>
                      <a:lnTo>
                        <a:pt x="1939" y="714"/>
                      </a:lnTo>
                      <a:lnTo>
                        <a:pt x="2015" y="658"/>
                      </a:lnTo>
                      <a:lnTo>
                        <a:pt x="2094" y="604"/>
                      </a:lnTo>
                      <a:lnTo>
                        <a:pt x="2170" y="553"/>
                      </a:lnTo>
                      <a:lnTo>
                        <a:pt x="2248" y="504"/>
                      </a:lnTo>
                      <a:lnTo>
                        <a:pt x="2326" y="457"/>
                      </a:lnTo>
                      <a:lnTo>
                        <a:pt x="2403" y="413"/>
                      </a:lnTo>
                      <a:lnTo>
                        <a:pt x="2481" y="371"/>
                      </a:lnTo>
                      <a:lnTo>
                        <a:pt x="2559" y="330"/>
                      </a:lnTo>
                      <a:lnTo>
                        <a:pt x="2636" y="293"/>
                      </a:lnTo>
                      <a:lnTo>
                        <a:pt x="2714" y="258"/>
                      </a:lnTo>
                      <a:lnTo>
                        <a:pt x="2792" y="224"/>
                      </a:lnTo>
                      <a:lnTo>
                        <a:pt x="2869" y="193"/>
                      </a:lnTo>
                      <a:lnTo>
                        <a:pt x="2947" y="165"/>
                      </a:lnTo>
                      <a:lnTo>
                        <a:pt x="3023" y="138"/>
                      </a:lnTo>
                      <a:lnTo>
                        <a:pt x="3101" y="114"/>
                      </a:lnTo>
                      <a:lnTo>
                        <a:pt x="3179" y="92"/>
                      </a:lnTo>
                      <a:lnTo>
                        <a:pt x="3256" y="73"/>
                      </a:lnTo>
                      <a:lnTo>
                        <a:pt x="3334" y="55"/>
                      </a:lnTo>
                      <a:lnTo>
                        <a:pt x="3412" y="41"/>
                      </a:lnTo>
                      <a:lnTo>
                        <a:pt x="3489" y="28"/>
                      </a:lnTo>
                      <a:lnTo>
                        <a:pt x="3567" y="19"/>
                      </a:lnTo>
                      <a:lnTo>
                        <a:pt x="3645" y="11"/>
                      </a:lnTo>
                      <a:lnTo>
                        <a:pt x="3722" y="4"/>
                      </a:lnTo>
                      <a:lnTo>
                        <a:pt x="3800" y="1"/>
                      </a:lnTo>
                      <a:lnTo>
                        <a:pt x="3878" y="0"/>
                      </a:lnTo>
                      <a:lnTo>
                        <a:pt x="3954" y="1"/>
                      </a:lnTo>
                      <a:lnTo>
                        <a:pt x="4033" y="4"/>
                      </a:lnTo>
                      <a:lnTo>
                        <a:pt x="4109" y="11"/>
                      </a:lnTo>
                      <a:lnTo>
                        <a:pt x="4187" y="19"/>
                      </a:lnTo>
                      <a:lnTo>
                        <a:pt x="4265" y="28"/>
                      </a:lnTo>
                      <a:lnTo>
                        <a:pt x="4342" y="41"/>
                      </a:lnTo>
                      <a:lnTo>
                        <a:pt x="4420" y="55"/>
                      </a:lnTo>
                      <a:lnTo>
                        <a:pt x="4498" y="73"/>
                      </a:lnTo>
                      <a:lnTo>
                        <a:pt x="4575" y="92"/>
                      </a:lnTo>
                      <a:lnTo>
                        <a:pt x="4653" y="114"/>
                      </a:lnTo>
                      <a:lnTo>
                        <a:pt x="4731" y="138"/>
                      </a:lnTo>
                      <a:lnTo>
                        <a:pt x="4808" y="165"/>
                      </a:lnTo>
                      <a:lnTo>
                        <a:pt x="4886" y="193"/>
                      </a:lnTo>
                      <a:lnTo>
                        <a:pt x="4962" y="224"/>
                      </a:lnTo>
                      <a:lnTo>
                        <a:pt x="5040" y="258"/>
                      </a:lnTo>
                      <a:lnTo>
                        <a:pt x="5118" y="293"/>
                      </a:lnTo>
                      <a:lnTo>
                        <a:pt x="5195" y="330"/>
                      </a:lnTo>
                      <a:lnTo>
                        <a:pt x="5273" y="371"/>
                      </a:lnTo>
                      <a:lnTo>
                        <a:pt x="5351" y="413"/>
                      </a:lnTo>
                      <a:lnTo>
                        <a:pt x="5428" y="457"/>
                      </a:lnTo>
                      <a:lnTo>
                        <a:pt x="5506" y="504"/>
                      </a:lnTo>
                      <a:lnTo>
                        <a:pt x="5584" y="553"/>
                      </a:lnTo>
                      <a:lnTo>
                        <a:pt x="5661" y="604"/>
                      </a:lnTo>
                      <a:lnTo>
                        <a:pt x="5739" y="658"/>
                      </a:lnTo>
                      <a:lnTo>
                        <a:pt x="5817" y="714"/>
                      </a:lnTo>
                      <a:lnTo>
                        <a:pt x="5893" y="773"/>
                      </a:lnTo>
                      <a:lnTo>
                        <a:pt x="5972" y="834"/>
                      </a:lnTo>
                      <a:lnTo>
                        <a:pt x="6048" y="896"/>
                      </a:lnTo>
                      <a:lnTo>
                        <a:pt x="6126" y="961"/>
                      </a:lnTo>
                      <a:lnTo>
                        <a:pt x="6204" y="1028"/>
                      </a:lnTo>
                      <a:lnTo>
                        <a:pt x="6281" y="1098"/>
                      </a:lnTo>
                      <a:lnTo>
                        <a:pt x="6359" y="1170"/>
                      </a:lnTo>
                      <a:lnTo>
                        <a:pt x="6437" y="1245"/>
                      </a:lnTo>
                      <a:lnTo>
                        <a:pt x="6514" y="1322"/>
                      </a:lnTo>
                      <a:lnTo>
                        <a:pt x="6592" y="1400"/>
                      </a:lnTo>
                      <a:lnTo>
                        <a:pt x="6670" y="1481"/>
                      </a:lnTo>
                      <a:lnTo>
                        <a:pt x="6747" y="1566"/>
                      </a:lnTo>
                      <a:lnTo>
                        <a:pt x="6825" y="1650"/>
                      </a:lnTo>
                      <a:lnTo>
                        <a:pt x="6901" y="1739"/>
                      </a:lnTo>
                      <a:lnTo>
                        <a:pt x="6979" y="1829"/>
                      </a:lnTo>
                      <a:lnTo>
                        <a:pt x="7057" y="1921"/>
                      </a:lnTo>
                      <a:lnTo>
                        <a:pt x="7134" y="2017"/>
                      </a:lnTo>
                      <a:lnTo>
                        <a:pt x="7212" y="2114"/>
                      </a:lnTo>
                      <a:lnTo>
                        <a:pt x="7290" y="2213"/>
                      </a:lnTo>
                      <a:lnTo>
                        <a:pt x="7367" y="2315"/>
                      </a:lnTo>
                      <a:lnTo>
                        <a:pt x="7445" y="2419"/>
                      </a:lnTo>
                      <a:lnTo>
                        <a:pt x="7523" y="2526"/>
                      </a:lnTo>
                      <a:lnTo>
                        <a:pt x="7600" y="2634"/>
                      </a:lnTo>
                    </a:path>
                  </a:pathLst>
                </a:custGeom>
                <a:noFill/>
                <a:ln w="31750">
                  <a:solidFill>
                    <a:schemeClr val="tx1">
                      <a:lumMod val="50000"/>
                      <a:lumOff val="50000"/>
                    </a:schemeClr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85" name="Freeform 178"/>
                <p:cNvSpPr>
                  <a:spLocks/>
                </p:cNvSpPr>
                <p:nvPr/>
              </p:nvSpPr>
              <p:spPr bwMode="auto">
                <a:xfrm>
                  <a:off x="7785100" y="5567363"/>
                  <a:ext cx="123825" cy="177800"/>
                </a:xfrm>
                <a:custGeom>
                  <a:avLst/>
                  <a:gdLst>
                    <a:gd name="T0" fmla="*/ 0 w 156"/>
                    <a:gd name="T1" fmla="*/ 0 h 223"/>
                    <a:gd name="T2" fmla="*/ 78 w 156"/>
                    <a:gd name="T3" fmla="*/ 110 h 223"/>
                    <a:gd name="T4" fmla="*/ 156 w 156"/>
                    <a:gd name="T5" fmla="*/ 223 h 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6" h="223">
                      <a:moveTo>
                        <a:pt x="0" y="0"/>
                      </a:moveTo>
                      <a:lnTo>
                        <a:pt x="78" y="110"/>
                      </a:lnTo>
                      <a:lnTo>
                        <a:pt x="156" y="223"/>
                      </a:lnTo>
                    </a:path>
                  </a:pathLst>
                </a:custGeom>
                <a:noFill/>
                <a:ln w="3175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93" name="Line 193"/>
                <p:cNvSpPr>
                  <a:spLocks noChangeShapeType="1"/>
                </p:cNvSpPr>
                <p:nvPr/>
              </p:nvSpPr>
              <p:spPr bwMode="auto">
                <a:xfrm>
                  <a:off x="5665333" y="3640137"/>
                  <a:ext cx="1587" cy="2844000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103" name="Freeform 178"/>
                <p:cNvSpPr>
                  <a:spLocks/>
                </p:cNvSpPr>
                <p:nvPr/>
              </p:nvSpPr>
              <p:spPr bwMode="auto">
                <a:xfrm>
                  <a:off x="1752600" y="1916113"/>
                  <a:ext cx="6094413" cy="3829050"/>
                </a:xfrm>
                <a:custGeom>
                  <a:avLst/>
                  <a:gdLst>
                    <a:gd name="T0" fmla="*/ 76 w 7678"/>
                    <a:gd name="T1" fmla="*/ 4379 h 4822"/>
                    <a:gd name="T2" fmla="*/ 231 w 7678"/>
                    <a:gd name="T3" fmla="*/ 3570 h 4822"/>
                    <a:gd name="T4" fmla="*/ 387 w 7678"/>
                    <a:gd name="T5" fmla="*/ 2862 h 4822"/>
                    <a:gd name="T6" fmla="*/ 542 w 7678"/>
                    <a:gd name="T7" fmla="*/ 2248 h 4822"/>
                    <a:gd name="T8" fmla="*/ 697 w 7678"/>
                    <a:gd name="T9" fmla="*/ 1722 h 4822"/>
                    <a:gd name="T10" fmla="*/ 853 w 7678"/>
                    <a:gd name="T11" fmla="*/ 1277 h 4822"/>
                    <a:gd name="T12" fmla="*/ 1008 w 7678"/>
                    <a:gd name="T13" fmla="*/ 909 h 4822"/>
                    <a:gd name="T14" fmla="*/ 1162 w 7678"/>
                    <a:gd name="T15" fmla="*/ 611 h 4822"/>
                    <a:gd name="T16" fmla="*/ 1317 w 7678"/>
                    <a:gd name="T17" fmla="*/ 378 h 4822"/>
                    <a:gd name="T18" fmla="*/ 1473 w 7678"/>
                    <a:gd name="T19" fmla="*/ 206 h 4822"/>
                    <a:gd name="T20" fmla="*/ 1628 w 7678"/>
                    <a:gd name="T21" fmla="*/ 89 h 4822"/>
                    <a:gd name="T22" fmla="*/ 1783 w 7678"/>
                    <a:gd name="T23" fmla="*/ 22 h 4822"/>
                    <a:gd name="T24" fmla="*/ 1939 w 7678"/>
                    <a:gd name="T25" fmla="*/ 0 h 4822"/>
                    <a:gd name="T26" fmla="*/ 2094 w 7678"/>
                    <a:gd name="T27" fmla="*/ 21 h 4822"/>
                    <a:gd name="T28" fmla="*/ 2248 w 7678"/>
                    <a:gd name="T29" fmla="*/ 76 h 4822"/>
                    <a:gd name="T30" fmla="*/ 2403 w 7678"/>
                    <a:gd name="T31" fmla="*/ 166 h 4822"/>
                    <a:gd name="T32" fmla="*/ 2559 w 7678"/>
                    <a:gd name="T33" fmla="*/ 285 h 4822"/>
                    <a:gd name="T34" fmla="*/ 2714 w 7678"/>
                    <a:gd name="T35" fmla="*/ 427 h 4822"/>
                    <a:gd name="T36" fmla="*/ 2869 w 7678"/>
                    <a:gd name="T37" fmla="*/ 593 h 4822"/>
                    <a:gd name="T38" fmla="*/ 3023 w 7678"/>
                    <a:gd name="T39" fmla="*/ 775 h 4822"/>
                    <a:gd name="T40" fmla="*/ 3179 w 7678"/>
                    <a:gd name="T41" fmla="*/ 973 h 4822"/>
                    <a:gd name="T42" fmla="*/ 3334 w 7678"/>
                    <a:gd name="T43" fmla="*/ 1182 h 4822"/>
                    <a:gd name="T44" fmla="*/ 3489 w 7678"/>
                    <a:gd name="T45" fmla="*/ 1400 h 4822"/>
                    <a:gd name="T46" fmla="*/ 3645 w 7678"/>
                    <a:gd name="T47" fmla="*/ 1623 h 4822"/>
                    <a:gd name="T48" fmla="*/ 3800 w 7678"/>
                    <a:gd name="T49" fmla="*/ 1851 h 4822"/>
                    <a:gd name="T50" fmla="*/ 3954 w 7678"/>
                    <a:gd name="T51" fmla="*/ 2079 h 4822"/>
                    <a:gd name="T52" fmla="*/ 4109 w 7678"/>
                    <a:gd name="T53" fmla="*/ 2307 h 4822"/>
                    <a:gd name="T54" fmla="*/ 4265 w 7678"/>
                    <a:gd name="T55" fmla="*/ 2531 h 4822"/>
                    <a:gd name="T56" fmla="*/ 4420 w 7678"/>
                    <a:gd name="T57" fmla="*/ 2751 h 4822"/>
                    <a:gd name="T58" fmla="*/ 4575 w 7678"/>
                    <a:gd name="T59" fmla="*/ 2963 h 4822"/>
                    <a:gd name="T60" fmla="*/ 4731 w 7678"/>
                    <a:gd name="T61" fmla="*/ 3169 h 4822"/>
                    <a:gd name="T62" fmla="*/ 4886 w 7678"/>
                    <a:gd name="T63" fmla="*/ 3363 h 4822"/>
                    <a:gd name="T64" fmla="*/ 5040 w 7678"/>
                    <a:gd name="T65" fmla="*/ 3548 h 4822"/>
                    <a:gd name="T66" fmla="*/ 5195 w 7678"/>
                    <a:gd name="T67" fmla="*/ 3722 h 4822"/>
                    <a:gd name="T68" fmla="*/ 5351 w 7678"/>
                    <a:gd name="T69" fmla="*/ 3883 h 4822"/>
                    <a:gd name="T70" fmla="*/ 5506 w 7678"/>
                    <a:gd name="T71" fmla="*/ 4031 h 4822"/>
                    <a:gd name="T72" fmla="*/ 5661 w 7678"/>
                    <a:gd name="T73" fmla="*/ 4165 h 4822"/>
                    <a:gd name="T74" fmla="*/ 5817 w 7678"/>
                    <a:gd name="T75" fmla="*/ 4286 h 4822"/>
                    <a:gd name="T76" fmla="*/ 5972 w 7678"/>
                    <a:gd name="T77" fmla="*/ 4395 h 4822"/>
                    <a:gd name="T78" fmla="*/ 6126 w 7678"/>
                    <a:gd name="T79" fmla="*/ 4489 h 4822"/>
                    <a:gd name="T80" fmla="*/ 6281 w 7678"/>
                    <a:gd name="T81" fmla="*/ 4569 h 4822"/>
                    <a:gd name="T82" fmla="*/ 6437 w 7678"/>
                    <a:gd name="T83" fmla="*/ 4636 h 4822"/>
                    <a:gd name="T84" fmla="*/ 6592 w 7678"/>
                    <a:gd name="T85" fmla="*/ 4692 h 4822"/>
                    <a:gd name="T86" fmla="*/ 6747 w 7678"/>
                    <a:gd name="T87" fmla="*/ 4735 h 4822"/>
                    <a:gd name="T88" fmla="*/ 6901 w 7678"/>
                    <a:gd name="T89" fmla="*/ 4768 h 4822"/>
                    <a:gd name="T90" fmla="*/ 7057 w 7678"/>
                    <a:gd name="T91" fmla="*/ 4792 h 4822"/>
                    <a:gd name="T92" fmla="*/ 7212 w 7678"/>
                    <a:gd name="T93" fmla="*/ 4808 h 4822"/>
                    <a:gd name="T94" fmla="*/ 7367 w 7678"/>
                    <a:gd name="T95" fmla="*/ 4817 h 4822"/>
                    <a:gd name="T96" fmla="*/ 7523 w 7678"/>
                    <a:gd name="T97" fmla="*/ 4822 h 4822"/>
                    <a:gd name="T98" fmla="*/ 7678 w 7678"/>
                    <a:gd name="T99" fmla="*/ 4822 h 48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678" h="4822">
                      <a:moveTo>
                        <a:pt x="0" y="4822"/>
                      </a:moveTo>
                      <a:lnTo>
                        <a:pt x="76" y="4379"/>
                      </a:lnTo>
                      <a:lnTo>
                        <a:pt x="155" y="3963"/>
                      </a:lnTo>
                      <a:lnTo>
                        <a:pt x="231" y="3570"/>
                      </a:lnTo>
                      <a:lnTo>
                        <a:pt x="309" y="3205"/>
                      </a:lnTo>
                      <a:lnTo>
                        <a:pt x="387" y="2862"/>
                      </a:lnTo>
                      <a:lnTo>
                        <a:pt x="464" y="2543"/>
                      </a:lnTo>
                      <a:lnTo>
                        <a:pt x="542" y="2248"/>
                      </a:lnTo>
                      <a:lnTo>
                        <a:pt x="620" y="1974"/>
                      </a:lnTo>
                      <a:lnTo>
                        <a:pt x="697" y="1722"/>
                      </a:lnTo>
                      <a:lnTo>
                        <a:pt x="775" y="1489"/>
                      </a:lnTo>
                      <a:lnTo>
                        <a:pt x="853" y="1277"/>
                      </a:lnTo>
                      <a:lnTo>
                        <a:pt x="930" y="1084"/>
                      </a:lnTo>
                      <a:lnTo>
                        <a:pt x="1008" y="909"/>
                      </a:lnTo>
                      <a:lnTo>
                        <a:pt x="1084" y="751"/>
                      </a:lnTo>
                      <a:lnTo>
                        <a:pt x="1162" y="611"/>
                      </a:lnTo>
                      <a:lnTo>
                        <a:pt x="1240" y="486"/>
                      </a:lnTo>
                      <a:lnTo>
                        <a:pt x="1317" y="378"/>
                      </a:lnTo>
                      <a:lnTo>
                        <a:pt x="1395" y="285"/>
                      </a:lnTo>
                      <a:lnTo>
                        <a:pt x="1473" y="206"/>
                      </a:lnTo>
                      <a:lnTo>
                        <a:pt x="1550" y="140"/>
                      </a:lnTo>
                      <a:lnTo>
                        <a:pt x="1628" y="89"/>
                      </a:lnTo>
                      <a:lnTo>
                        <a:pt x="1706" y="49"/>
                      </a:lnTo>
                      <a:lnTo>
                        <a:pt x="1783" y="22"/>
                      </a:lnTo>
                      <a:lnTo>
                        <a:pt x="1861" y="6"/>
                      </a:lnTo>
                      <a:lnTo>
                        <a:pt x="1939" y="0"/>
                      </a:lnTo>
                      <a:lnTo>
                        <a:pt x="2015" y="5"/>
                      </a:lnTo>
                      <a:lnTo>
                        <a:pt x="2094" y="21"/>
                      </a:lnTo>
                      <a:lnTo>
                        <a:pt x="2170" y="45"/>
                      </a:lnTo>
                      <a:lnTo>
                        <a:pt x="2248" y="76"/>
                      </a:lnTo>
                      <a:lnTo>
                        <a:pt x="2326" y="118"/>
                      </a:lnTo>
                      <a:lnTo>
                        <a:pt x="2403" y="166"/>
                      </a:lnTo>
                      <a:lnTo>
                        <a:pt x="2481" y="222"/>
                      </a:lnTo>
                      <a:lnTo>
                        <a:pt x="2559" y="285"/>
                      </a:lnTo>
                      <a:lnTo>
                        <a:pt x="2636" y="354"/>
                      </a:lnTo>
                      <a:lnTo>
                        <a:pt x="2714" y="427"/>
                      </a:lnTo>
                      <a:lnTo>
                        <a:pt x="2792" y="507"/>
                      </a:lnTo>
                      <a:lnTo>
                        <a:pt x="2869" y="593"/>
                      </a:lnTo>
                      <a:lnTo>
                        <a:pt x="2947" y="682"/>
                      </a:lnTo>
                      <a:lnTo>
                        <a:pt x="3023" y="775"/>
                      </a:lnTo>
                      <a:lnTo>
                        <a:pt x="3101" y="872"/>
                      </a:lnTo>
                      <a:lnTo>
                        <a:pt x="3179" y="973"/>
                      </a:lnTo>
                      <a:lnTo>
                        <a:pt x="3256" y="1076"/>
                      </a:lnTo>
                      <a:lnTo>
                        <a:pt x="3334" y="1182"/>
                      </a:lnTo>
                      <a:lnTo>
                        <a:pt x="3412" y="1290"/>
                      </a:lnTo>
                      <a:lnTo>
                        <a:pt x="3489" y="1400"/>
                      </a:lnTo>
                      <a:lnTo>
                        <a:pt x="3567" y="1510"/>
                      </a:lnTo>
                      <a:lnTo>
                        <a:pt x="3645" y="1623"/>
                      </a:lnTo>
                      <a:lnTo>
                        <a:pt x="3722" y="1737"/>
                      </a:lnTo>
                      <a:lnTo>
                        <a:pt x="3800" y="1851"/>
                      </a:lnTo>
                      <a:lnTo>
                        <a:pt x="3878" y="1965"/>
                      </a:lnTo>
                      <a:lnTo>
                        <a:pt x="3954" y="2079"/>
                      </a:lnTo>
                      <a:lnTo>
                        <a:pt x="4033" y="2193"/>
                      </a:lnTo>
                      <a:lnTo>
                        <a:pt x="4109" y="2307"/>
                      </a:lnTo>
                      <a:lnTo>
                        <a:pt x="4187" y="2419"/>
                      </a:lnTo>
                      <a:lnTo>
                        <a:pt x="4265" y="2531"/>
                      </a:lnTo>
                      <a:lnTo>
                        <a:pt x="4342" y="2642"/>
                      </a:lnTo>
                      <a:lnTo>
                        <a:pt x="4420" y="2751"/>
                      </a:lnTo>
                      <a:lnTo>
                        <a:pt x="4498" y="2858"/>
                      </a:lnTo>
                      <a:lnTo>
                        <a:pt x="4575" y="2963"/>
                      </a:lnTo>
                      <a:lnTo>
                        <a:pt x="4653" y="3067"/>
                      </a:lnTo>
                      <a:lnTo>
                        <a:pt x="4731" y="3169"/>
                      </a:lnTo>
                      <a:lnTo>
                        <a:pt x="4808" y="3267"/>
                      </a:lnTo>
                      <a:lnTo>
                        <a:pt x="4886" y="3363"/>
                      </a:lnTo>
                      <a:lnTo>
                        <a:pt x="4962" y="3457"/>
                      </a:lnTo>
                      <a:lnTo>
                        <a:pt x="5040" y="3548"/>
                      </a:lnTo>
                      <a:lnTo>
                        <a:pt x="5118" y="3637"/>
                      </a:lnTo>
                      <a:lnTo>
                        <a:pt x="5195" y="3722"/>
                      </a:lnTo>
                      <a:lnTo>
                        <a:pt x="5273" y="3803"/>
                      </a:lnTo>
                      <a:lnTo>
                        <a:pt x="5351" y="3883"/>
                      </a:lnTo>
                      <a:lnTo>
                        <a:pt x="5428" y="3958"/>
                      </a:lnTo>
                      <a:lnTo>
                        <a:pt x="5506" y="4031"/>
                      </a:lnTo>
                      <a:lnTo>
                        <a:pt x="5584" y="4100"/>
                      </a:lnTo>
                      <a:lnTo>
                        <a:pt x="5661" y="4165"/>
                      </a:lnTo>
                      <a:lnTo>
                        <a:pt x="5739" y="4227"/>
                      </a:lnTo>
                      <a:lnTo>
                        <a:pt x="5817" y="4286"/>
                      </a:lnTo>
                      <a:lnTo>
                        <a:pt x="5893" y="4342"/>
                      </a:lnTo>
                      <a:lnTo>
                        <a:pt x="5972" y="4395"/>
                      </a:lnTo>
                      <a:lnTo>
                        <a:pt x="6048" y="4443"/>
                      </a:lnTo>
                      <a:lnTo>
                        <a:pt x="6126" y="4489"/>
                      </a:lnTo>
                      <a:lnTo>
                        <a:pt x="6204" y="4530"/>
                      </a:lnTo>
                      <a:lnTo>
                        <a:pt x="6281" y="4569"/>
                      </a:lnTo>
                      <a:lnTo>
                        <a:pt x="6359" y="4604"/>
                      </a:lnTo>
                      <a:lnTo>
                        <a:pt x="6437" y="4636"/>
                      </a:lnTo>
                      <a:lnTo>
                        <a:pt x="6514" y="4666"/>
                      </a:lnTo>
                      <a:lnTo>
                        <a:pt x="6592" y="4692"/>
                      </a:lnTo>
                      <a:lnTo>
                        <a:pt x="6670" y="4715"/>
                      </a:lnTo>
                      <a:lnTo>
                        <a:pt x="6747" y="4735"/>
                      </a:lnTo>
                      <a:lnTo>
                        <a:pt x="6825" y="4754"/>
                      </a:lnTo>
                      <a:lnTo>
                        <a:pt x="6901" y="4768"/>
                      </a:lnTo>
                      <a:lnTo>
                        <a:pt x="6979" y="4781"/>
                      </a:lnTo>
                      <a:lnTo>
                        <a:pt x="7057" y="4792"/>
                      </a:lnTo>
                      <a:lnTo>
                        <a:pt x="7134" y="4802"/>
                      </a:lnTo>
                      <a:lnTo>
                        <a:pt x="7212" y="4808"/>
                      </a:lnTo>
                      <a:lnTo>
                        <a:pt x="7290" y="4813"/>
                      </a:lnTo>
                      <a:lnTo>
                        <a:pt x="7367" y="4817"/>
                      </a:lnTo>
                      <a:lnTo>
                        <a:pt x="7445" y="4821"/>
                      </a:lnTo>
                      <a:lnTo>
                        <a:pt x="7523" y="4822"/>
                      </a:lnTo>
                      <a:lnTo>
                        <a:pt x="7600" y="4822"/>
                      </a:lnTo>
                      <a:lnTo>
                        <a:pt x="7678" y="4822"/>
                      </a:lnTo>
                    </a:path>
                  </a:pathLst>
                </a:custGeom>
                <a:noFill/>
                <a:ln w="2857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dirty="0"/>
                </a:p>
              </p:txBody>
            </p:sp>
          </p:grpSp>
          <p:sp>
            <p:nvSpPr>
              <p:cNvPr id="107" name="TextBox 106"/>
              <p:cNvSpPr txBox="1"/>
              <p:nvPr/>
            </p:nvSpPr>
            <p:spPr>
              <a:xfrm rot="16200000">
                <a:off x="-518680" y="3209636"/>
                <a:ext cx="41101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Size of variance in HWE conditions</a:t>
                </a:r>
              </a:p>
            </p:txBody>
          </p:sp>
          <p:cxnSp>
            <p:nvCxnSpPr>
              <p:cNvPr id="109" name="Straight Arrow Connector 108"/>
              <p:cNvCxnSpPr/>
              <p:nvPr/>
            </p:nvCxnSpPr>
            <p:spPr>
              <a:xfrm flipH="1">
                <a:off x="1752600" y="3477631"/>
                <a:ext cx="3024000" cy="0"/>
              </a:xfrm>
              <a:prstGeom prst="straightConnector1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tailEnd type="triangle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Rectangle 50"/>
              <p:cNvSpPr>
                <a:spLocks noChangeArrowheads="1"/>
              </p:cNvSpPr>
              <p:nvPr/>
            </p:nvSpPr>
            <p:spPr bwMode="auto">
              <a:xfrm>
                <a:off x="1812629" y="3222762"/>
                <a:ext cx="352425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altLang="en-US" sz="2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</a:rPr>
                  <a:t>0.5</a:t>
                </a:r>
                <a:endParaRPr lang="en-GB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11" name="Line 193"/>
              <p:cNvSpPr>
                <a:spLocks noChangeShapeType="1"/>
              </p:cNvSpPr>
              <p:nvPr/>
            </p:nvSpPr>
            <p:spPr bwMode="auto">
              <a:xfrm>
                <a:off x="2371805" y="2880000"/>
                <a:ext cx="1587" cy="2844000"/>
              </a:xfrm>
              <a:prstGeom prst="lin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 type="oval"/>
                <a:tailEnd type="oval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12" name="Freeform 151"/>
              <p:cNvSpPr>
                <a:spLocks/>
              </p:cNvSpPr>
              <p:nvPr/>
            </p:nvSpPr>
            <p:spPr bwMode="auto">
              <a:xfrm>
                <a:off x="1752600" y="4610100"/>
                <a:ext cx="6094413" cy="1135063"/>
              </a:xfrm>
              <a:custGeom>
                <a:avLst/>
                <a:gdLst>
                  <a:gd name="T0" fmla="*/ 76 w 7678"/>
                  <a:gd name="T1" fmla="*/ 1428 h 1429"/>
                  <a:gd name="T2" fmla="*/ 231 w 7678"/>
                  <a:gd name="T3" fmla="*/ 1410 h 1429"/>
                  <a:gd name="T4" fmla="*/ 387 w 7678"/>
                  <a:gd name="T5" fmla="*/ 1378 h 1429"/>
                  <a:gd name="T6" fmla="*/ 542 w 7678"/>
                  <a:gd name="T7" fmla="*/ 1334 h 1429"/>
                  <a:gd name="T8" fmla="*/ 697 w 7678"/>
                  <a:gd name="T9" fmla="*/ 1276 h 1429"/>
                  <a:gd name="T10" fmla="*/ 853 w 7678"/>
                  <a:gd name="T11" fmla="*/ 1211 h 1429"/>
                  <a:gd name="T12" fmla="*/ 1008 w 7678"/>
                  <a:gd name="T13" fmla="*/ 1137 h 1429"/>
                  <a:gd name="T14" fmla="*/ 1162 w 7678"/>
                  <a:gd name="T15" fmla="*/ 1058 h 1429"/>
                  <a:gd name="T16" fmla="*/ 1317 w 7678"/>
                  <a:gd name="T17" fmla="*/ 975 h 1429"/>
                  <a:gd name="T18" fmla="*/ 1473 w 7678"/>
                  <a:gd name="T19" fmla="*/ 889 h 1429"/>
                  <a:gd name="T20" fmla="*/ 1628 w 7678"/>
                  <a:gd name="T21" fmla="*/ 801 h 1429"/>
                  <a:gd name="T22" fmla="*/ 1783 w 7678"/>
                  <a:gd name="T23" fmla="*/ 713 h 1429"/>
                  <a:gd name="T24" fmla="*/ 1939 w 7678"/>
                  <a:gd name="T25" fmla="*/ 626 h 1429"/>
                  <a:gd name="T26" fmla="*/ 2094 w 7678"/>
                  <a:gd name="T27" fmla="*/ 541 h 1429"/>
                  <a:gd name="T28" fmla="*/ 2248 w 7678"/>
                  <a:gd name="T29" fmla="*/ 461 h 1429"/>
                  <a:gd name="T30" fmla="*/ 2403 w 7678"/>
                  <a:gd name="T31" fmla="*/ 383 h 1429"/>
                  <a:gd name="T32" fmla="*/ 2559 w 7678"/>
                  <a:gd name="T33" fmla="*/ 311 h 1429"/>
                  <a:gd name="T34" fmla="*/ 2714 w 7678"/>
                  <a:gd name="T35" fmla="*/ 246 h 1429"/>
                  <a:gd name="T36" fmla="*/ 2869 w 7678"/>
                  <a:gd name="T37" fmla="*/ 187 h 1429"/>
                  <a:gd name="T38" fmla="*/ 3023 w 7678"/>
                  <a:gd name="T39" fmla="*/ 136 h 1429"/>
                  <a:gd name="T40" fmla="*/ 3179 w 7678"/>
                  <a:gd name="T41" fmla="*/ 91 h 1429"/>
                  <a:gd name="T42" fmla="*/ 3334 w 7678"/>
                  <a:gd name="T43" fmla="*/ 56 h 1429"/>
                  <a:gd name="T44" fmla="*/ 3489 w 7678"/>
                  <a:gd name="T45" fmla="*/ 29 h 1429"/>
                  <a:gd name="T46" fmla="*/ 3645 w 7678"/>
                  <a:gd name="T47" fmla="*/ 12 h 1429"/>
                  <a:gd name="T48" fmla="*/ 3800 w 7678"/>
                  <a:gd name="T49" fmla="*/ 2 h 1429"/>
                  <a:gd name="T50" fmla="*/ 3954 w 7678"/>
                  <a:gd name="T51" fmla="*/ 2 h 1429"/>
                  <a:gd name="T52" fmla="*/ 4109 w 7678"/>
                  <a:gd name="T53" fmla="*/ 12 h 1429"/>
                  <a:gd name="T54" fmla="*/ 4265 w 7678"/>
                  <a:gd name="T55" fmla="*/ 29 h 1429"/>
                  <a:gd name="T56" fmla="*/ 4420 w 7678"/>
                  <a:gd name="T57" fmla="*/ 56 h 1429"/>
                  <a:gd name="T58" fmla="*/ 4575 w 7678"/>
                  <a:gd name="T59" fmla="*/ 91 h 1429"/>
                  <a:gd name="T60" fmla="*/ 4731 w 7678"/>
                  <a:gd name="T61" fmla="*/ 136 h 1429"/>
                  <a:gd name="T62" fmla="*/ 4886 w 7678"/>
                  <a:gd name="T63" fmla="*/ 187 h 1429"/>
                  <a:gd name="T64" fmla="*/ 5040 w 7678"/>
                  <a:gd name="T65" fmla="*/ 246 h 1429"/>
                  <a:gd name="T66" fmla="*/ 5195 w 7678"/>
                  <a:gd name="T67" fmla="*/ 311 h 1429"/>
                  <a:gd name="T68" fmla="*/ 5351 w 7678"/>
                  <a:gd name="T69" fmla="*/ 383 h 1429"/>
                  <a:gd name="T70" fmla="*/ 5506 w 7678"/>
                  <a:gd name="T71" fmla="*/ 461 h 1429"/>
                  <a:gd name="T72" fmla="*/ 5661 w 7678"/>
                  <a:gd name="T73" fmla="*/ 541 h 1429"/>
                  <a:gd name="T74" fmla="*/ 5817 w 7678"/>
                  <a:gd name="T75" fmla="*/ 626 h 1429"/>
                  <a:gd name="T76" fmla="*/ 5972 w 7678"/>
                  <a:gd name="T77" fmla="*/ 713 h 1429"/>
                  <a:gd name="T78" fmla="*/ 6126 w 7678"/>
                  <a:gd name="T79" fmla="*/ 801 h 1429"/>
                  <a:gd name="T80" fmla="*/ 6281 w 7678"/>
                  <a:gd name="T81" fmla="*/ 889 h 1429"/>
                  <a:gd name="T82" fmla="*/ 6437 w 7678"/>
                  <a:gd name="T83" fmla="*/ 975 h 1429"/>
                  <a:gd name="T84" fmla="*/ 6592 w 7678"/>
                  <a:gd name="T85" fmla="*/ 1058 h 1429"/>
                  <a:gd name="T86" fmla="*/ 6747 w 7678"/>
                  <a:gd name="T87" fmla="*/ 1137 h 1429"/>
                  <a:gd name="T88" fmla="*/ 6901 w 7678"/>
                  <a:gd name="T89" fmla="*/ 1211 h 1429"/>
                  <a:gd name="T90" fmla="*/ 7057 w 7678"/>
                  <a:gd name="T91" fmla="*/ 1276 h 1429"/>
                  <a:gd name="T92" fmla="*/ 7212 w 7678"/>
                  <a:gd name="T93" fmla="*/ 1334 h 1429"/>
                  <a:gd name="T94" fmla="*/ 7367 w 7678"/>
                  <a:gd name="T95" fmla="*/ 1378 h 1429"/>
                  <a:gd name="T96" fmla="*/ 7523 w 7678"/>
                  <a:gd name="T97" fmla="*/ 1410 h 1429"/>
                  <a:gd name="T98" fmla="*/ 7678 w 7678"/>
                  <a:gd name="T99" fmla="*/ 1428 h 1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7678" h="1429">
                    <a:moveTo>
                      <a:pt x="0" y="1429"/>
                    </a:moveTo>
                    <a:lnTo>
                      <a:pt x="76" y="1428"/>
                    </a:lnTo>
                    <a:lnTo>
                      <a:pt x="155" y="1421"/>
                    </a:lnTo>
                    <a:lnTo>
                      <a:pt x="231" y="1410"/>
                    </a:lnTo>
                    <a:lnTo>
                      <a:pt x="309" y="1396"/>
                    </a:lnTo>
                    <a:lnTo>
                      <a:pt x="387" y="1378"/>
                    </a:lnTo>
                    <a:lnTo>
                      <a:pt x="464" y="1358"/>
                    </a:lnTo>
                    <a:lnTo>
                      <a:pt x="542" y="1334"/>
                    </a:lnTo>
                    <a:lnTo>
                      <a:pt x="620" y="1306"/>
                    </a:lnTo>
                    <a:lnTo>
                      <a:pt x="697" y="1276"/>
                    </a:lnTo>
                    <a:lnTo>
                      <a:pt x="775" y="1244"/>
                    </a:lnTo>
                    <a:lnTo>
                      <a:pt x="853" y="1211"/>
                    </a:lnTo>
                    <a:lnTo>
                      <a:pt x="930" y="1174"/>
                    </a:lnTo>
                    <a:lnTo>
                      <a:pt x="1008" y="1137"/>
                    </a:lnTo>
                    <a:lnTo>
                      <a:pt x="1084" y="1098"/>
                    </a:lnTo>
                    <a:lnTo>
                      <a:pt x="1162" y="1058"/>
                    </a:lnTo>
                    <a:lnTo>
                      <a:pt x="1240" y="1016"/>
                    </a:lnTo>
                    <a:lnTo>
                      <a:pt x="1317" y="975"/>
                    </a:lnTo>
                    <a:lnTo>
                      <a:pt x="1395" y="932"/>
                    </a:lnTo>
                    <a:lnTo>
                      <a:pt x="1473" y="889"/>
                    </a:lnTo>
                    <a:lnTo>
                      <a:pt x="1550" y="844"/>
                    </a:lnTo>
                    <a:lnTo>
                      <a:pt x="1628" y="801"/>
                    </a:lnTo>
                    <a:lnTo>
                      <a:pt x="1706" y="756"/>
                    </a:lnTo>
                    <a:lnTo>
                      <a:pt x="1783" y="713"/>
                    </a:lnTo>
                    <a:lnTo>
                      <a:pt x="1861" y="669"/>
                    </a:lnTo>
                    <a:lnTo>
                      <a:pt x="1939" y="626"/>
                    </a:lnTo>
                    <a:lnTo>
                      <a:pt x="2015" y="584"/>
                    </a:lnTo>
                    <a:lnTo>
                      <a:pt x="2094" y="541"/>
                    </a:lnTo>
                    <a:lnTo>
                      <a:pt x="2170" y="501"/>
                    </a:lnTo>
                    <a:lnTo>
                      <a:pt x="2248" y="461"/>
                    </a:lnTo>
                    <a:lnTo>
                      <a:pt x="2326" y="421"/>
                    </a:lnTo>
                    <a:lnTo>
                      <a:pt x="2403" y="383"/>
                    </a:lnTo>
                    <a:lnTo>
                      <a:pt x="2481" y="346"/>
                    </a:lnTo>
                    <a:lnTo>
                      <a:pt x="2559" y="311"/>
                    </a:lnTo>
                    <a:lnTo>
                      <a:pt x="2636" y="278"/>
                    </a:lnTo>
                    <a:lnTo>
                      <a:pt x="2714" y="246"/>
                    </a:lnTo>
                    <a:lnTo>
                      <a:pt x="2792" y="216"/>
                    </a:lnTo>
                    <a:lnTo>
                      <a:pt x="2869" y="187"/>
                    </a:lnTo>
                    <a:lnTo>
                      <a:pt x="2947" y="162"/>
                    </a:lnTo>
                    <a:lnTo>
                      <a:pt x="3023" y="136"/>
                    </a:lnTo>
                    <a:lnTo>
                      <a:pt x="3101" y="114"/>
                    </a:lnTo>
                    <a:lnTo>
                      <a:pt x="3179" y="91"/>
                    </a:lnTo>
                    <a:lnTo>
                      <a:pt x="3256" y="74"/>
                    </a:lnTo>
                    <a:lnTo>
                      <a:pt x="3334" y="56"/>
                    </a:lnTo>
                    <a:lnTo>
                      <a:pt x="3412" y="42"/>
                    </a:lnTo>
                    <a:lnTo>
                      <a:pt x="3489" y="29"/>
                    </a:lnTo>
                    <a:lnTo>
                      <a:pt x="3567" y="20"/>
                    </a:lnTo>
                    <a:lnTo>
                      <a:pt x="3645" y="12"/>
                    </a:lnTo>
                    <a:lnTo>
                      <a:pt x="3722" y="5"/>
                    </a:lnTo>
                    <a:lnTo>
                      <a:pt x="3800" y="2"/>
                    </a:lnTo>
                    <a:lnTo>
                      <a:pt x="3878" y="0"/>
                    </a:lnTo>
                    <a:lnTo>
                      <a:pt x="3954" y="2"/>
                    </a:lnTo>
                    <a:lnTo>
                      <a:pt x="4033" y="5"/>
                    </a:lnTo>
                    <a:lnTo>
                      <a:pt x="4109" y="12"/>
                    </a:lnTo>
                    <a:lnTo>
                      <a:pt x="4187" y="20"/>
                    </a:lnTo>
                    <a:lnTo>
                      <a:pt x="4265" y="29"/>
                    </a:lnTo>
                    <a:lnTo>
                      <a:pt x="4342" y="42"/>
                    </a:lnTo>
                    <a:lnTo>
                      <a:pt x="4420" y="56"/>
                    </a:lnTo>
                    <a:lnTo>
                      <a:pt x="4498" y="74"/>
                    </a:lnTo>
                    <a:lnTo>
                      <a:pt x="4575" y="91"/>
                    </a:lnTo>
                    <a:lnTo>
                      <a:pt x="4653" y="114"/>
                    </a:lnTo>
                    <a:lnTo>
                      <a:pt x="4731" y="136"/>
                    </a:lnTo>
                    <a:lnTo>
                      <a:pt x="4808" y="162"/>
                    </a:lnTo>
                    <a:lnTo>
                      <a:pt x="4886" y="187"/>
                    </a:lnTo>
                    <a:lnTo>
                      <a:pt x="4962" y="216"/>
                    </a:lnTo>
                    <a:lnTo>
                      <a:pt x="5040" y="246"/>
                    </a:lnTo>
                    <a:lnTo>
                      <a:pt x="5118" y="278"/>
                    </a:lnTo>
                    <a:lnTo>
                      <a:pt x="5195" y="311"/>
                    </a:lnTo>
                    <a:lnTo>
                      <a:pt x="5273" y="346"/>
                    </a:lnTo>
                    <a:lnTo>
                      <a:pt x="5351" y="383"/>
                    </a:lnTo>
                    <a:lnTo>
                      <a:pt x="5428" y="421"/>
                    </a:lnTo>
                    <a:lnTo>
                      <a:pt x="5506" y="461"/>
                    </a:lnTo>
                    <a:lnTo>
                      <a:pt x="5584" y="501"/>
                    </a:lnTo>
                    <a:lnTo>
                      <a:pt x="5661" y="541"/>
                    </a:lnTo>
                    <a:lnTo>
                      <a:pt x="5739" y="584"/>
                    </a:lnTo>
                    <a:lnTo>
                      <a:pt x="5817" y="626"/>
                    </a:lnTo>
                    <a:lnTo>
                      <a:pt x="5893" y="669"/>
                    </a:lnTo>
                    <a:lnTo>
                      <a:pt x="5972" y="713"/>
                    </a:lnTo>
                    <a:lnTo>
                      <a:pt x="6048" y="756"/>
                    </a:lnTo>
                    <a:lnTo>
                      <a:pt x="6126" y="801"/>
                    </a:lnTo>
                    <a:lnTo>
                      <a:pt x="6204" y="844"/>
                    </a:lnTo>
                    <a:lnTo>
                      <a:pt x="6281" y="889"/>
                    </a:lnTo>
                    <a:lnTo>
                      <a:pt x="6359" y="932"/>
                    </a:lnTo>
                    <a:lnTo>
                      <a:pt x="6437" y="975"/>
                    </a:lnTo>
                    <a:lnTo>
                      <a:pt x="6514" y="1016"/>
                    </a:lnTo>
                    <a:lnTo>
                      <a:pt x="6592" y="1058"/>
                    </a:lnTo>
                    <a:lnTo>
                      <a:pt x="6670" y="1098"/>
                    </a:lnTo>
                    <a:lnTo>
                      <a:pt x="6747" y="1137"/>
                    </a:lnTo>
                    <a:lnTo>
                      <a:pt x="6825" y="1174"/>
                    </a:lnTo>
                    <a:lnTo>
                      <a:pt x="6901" y="1211"/>
                    </a:lnTo>
                    <a:lnTo>
                      <a:pt x="6979" y="1244"/>
                    </a:lnTo>
                    <a:lnTo>
                      <a:pt x="7057" y="1276"/>
                    </a:lnTo>
                    <a:lnTo>
                      <a:pt x="7134" y="1306"/>
                    </a:lnTo>
                    <a:lnTo>
                      <a:pt x="7212" y="1334"/>
                    </a:lnTo>
                    <a:lnTo>
                      <a:pt x="7290" y="1358"/>
                    </a:lnTo>
                    <a:lnTo>
                      <a:pt x="7367" y="1378"/>
                    </a:lnTo>
                    <a:lnTo>
                      <a:pt x="7445" y="1396"/>
                    </a:lnTo>
                    <a:lnTo>
                      <a:pt x="7523" y="1410"/>
                    </a:lnTo>
                    <a:lnTo>
                      <a:pt x="7600" y="1421"/>
                    </a:lnTo>
                    <a:lnTo>
                      <a:pt x="7678" y="1428"/>
                    </a:lnTo>
                  </a:path>
                </a:pathLst>
              </a:custGeom>
              <a:solidFill>
                <a:srgbClr val="F3B7FF">
                  <a:alpha val="63922"/>
                </a:srgbClr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13" name="Rectangle 76"/>
              <p:cNvSpPr>
                <a:spLocks noChangeArrowheads="1"/>
              </p:cNvSpPr>
              <p:nvPr/>
            </p:nvSpPr>
            <p:spPr bwMode="auto">
              <a:xfrm>
                <a:off x="4679517" y="5452051"/>
                <a:ext cx="849592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altLang="en-US" dirty="0">
                    <a:latin typeface="Arial" charset="0"/>
                    <a:cs typeface="Times New Roman" pitchFamily="18" charset="0"/>
                  </a:rPr>
                  <a:t>σ²</a:t>
                </a:r>
                <a:r>
                  <a:rPr lang="en-GB" altLang="en-US" baseline="-25000" dirty="0">
                    <a:latin typeface="Arial" charset="0"/>
                    <a:cs typeface="Times New Roman" pitchFamily="18" charset="0"/>
                  </a:rPr>
                  <a:t>D</a:t>
                </a:r>
                <a:r>
                  <a:rPr lang="en-GB" altLang="en-US" dirty="0">
                    <a:latin typeface="Arial" charset="0"/>
                    <a:cs typeface="Times New Roman" pitchFamily="18" charset="0"/>
                  </a:rPr>
                  <a:t>; d=1</a:t>
                </a:r>
                <a:endParaRPr lang="en-GB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4" name="Rectangle 76"/>
              <p:cNvSpPr>
                <a:spLocks noChangeArrowheads="1"/>
              </p:cNvSpPr>
              <p:nvPr/>
            </p:nvSpPr>
            <p:spPr bwMode="auto">
              <a:xfrm>
                <a:off x="3146282" y="1896045"/>
                <a:ext cx="654025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altLang="en-US" dirty="0">
                    <a:solidFill>
                      <a:srgbClr val="000066"/>
                    </a:solidFill>
                    <a:latin typeface="Arial" charset="0"/>
                    <a:cs typeface="Times New Roman" pitchFamily="18" charset="0"/>
                  </a:rPr>
                  <a:t>σ²</a:t>
                </a:r>
                <a:r>
                  <a:rPr lang="en-GB" altLang="en-US" baseline="-25000" dirty="0">
                    <a:solidFill>
                      <a:srgbClr val="000066"/>
                    </a:solidFill>
                    <a:latin typeface="Arial" charset="0"/>
                    <a:cs typeface="Times New Roman" pitchFamily="18" charset="0"/>
                  </a:rPr>
                  <a:t>A</a:t>
                </a:r>
                <a:br>
                  <a:rPr lang="en-GB" altLang="en-US" baseline="-25000" dirty="0">
                    <a:solidFill>
                      <a:srgbClr val="000066"/>
                    </a:solidFill>
                    <a:latin typeface="Arial" charset="0"/>
                    <a:cs typeface="Times New Roman" pitchFamily="18" charset="0"/>
                  </a:rPr>
                </a:br>
                <a:r>
                  <a:rPr lang="en-GB" altLang="en-US" dirty="0">
                    <a:solidFill>
                      <a:srgbClr val="000066"/>
                    </a:solidFill>
                    <a:latin typeface="Arial" charset="0"/>
                    <a:cs typeface="Times New Roman" pitchFamily="18" charset="0"/>
                  </a:rPr>
                  <a:t>a=d=1</a:t>
                </a:r>
                <a:endParaRPr lang="en-GB" altLang="en-US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5" name="Rectangle 76"/>
              <p:cNvSpPr>
                <a:spLocks noChangeArrowheads="1"/>
              </p:cNvSpPr>
              <p:nvPr/>
            </p:nvSpPr>
            <p:spPr bwMode="auto">
              <a:xfrm>
                <a:off x="4087745" y="3581097"/>
                <a:ext cx="910506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altLang="en-US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charset="0"/>
                    <a:cs typeface="Times New Roman" pitchFamily="18" charset="0"/>
                  </a:rPr>
                  <a:t>σ²</a:t>
                </a:r>
                <a:r>
                  <a:rPr lang="en-GB" altLang="en-US" baseline="-25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charset="0"/>
                    <a:cs typeface="Times New Roman" pitchFamily="18" charset="0"/>
                  </a:rPr>
                  <a:t>A</a:t>
                </a:r>
                <a:r>
                  <a:rPr lang="en-GB" altLang="en-US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charset="0"/>
                    <a:cs typeface="Times New Roman" pitchFamily="18" charset="0"/>
                  </a:rPr>
                  <a:t>=σ²</a:t>
                </a:r>
                <a:r>
                  <a:rPr lang="en-GB" altLang="en-US" baseline="-25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charset="0"/>
                    <a:cs typeface="Times New Roman" pitchFamily="18" charset="0"/>
                  </a:rPr>
                  <a:t>G</a:t>
                </a:r>
                <a:br>
                  <a:rPr lang="en-GB" altLang="en-US" baseline="-25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charset="0"/>
                    <a:cs typeface="Times New Roman" pitchFamily="18" charset="0"/>
                  </a:rPr>
                </a:br>
                <a:r>
                  <a:rPr lang="en-GB" altLang="en-US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charset="0"/>
                    <a:cs typeface="Times New Roman" pitchFamily="18" charset="0"/>
                  </a:rPr>
                  <a:t>a=1; d=0</a:t>
                </a:r>
                <a:endParaRPr lang="en-GB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6" name="Rectangle 76"/>
              <p:cNvSpPr>
                <a:spLocks noChangeArrowheads="1"/>
              </p:cNvSpPr>
              <p:nvPr/>
            </p:nvSpPr>
            <p:spPr bwMode="auto">
              <a:xfrm>
                <a:off x="3862099" y="1097097"/>
                <a:ext cx="1772515" cy="55399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prstDash val="dash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GB" altLang="en-US" dirty="0">
                    <a:solidFill>
                      <a:srgbClr val="00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σ²</a:t>
                </a:r>
                <a:r>
                  <a:rPr lang="en-GB" altLang="en-US" baseline="-25000" dirty="0">
                    <a:solidFill>
                      <a:srgbClr val="00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</a:t>
                </a:r>
                <a:r>
                  <a:rPr lang="en-GB" altLang="en-US" dirty="0">
                    <a:solidFill>
                      <a:srgbClr val="00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= σ²</a:t>
                </a:r>
                <a:r>
                  <a:rPr lang="en-GB" altLang="en-US" baseline="-25000" dirty="0">
                    <a:solidFill>
                      <a:srgbClr val="00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</a:t>
                </a:r>
                <a:r>
                  <a:rPr lang="en-GB" altLang="en-US" dirty="0">
                    <a:solidFill>
                      <a:srgbClr val="00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  σ²</a:t>
                </a:r>
                <a:r>
                  <a:rPr lang="en-GB" altLang="en-US" baseline="-25000" dirty="0">
                    <a:solidFill>
                      <a:srgbClr val="00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br>
                  <a:rPr lang="en-GB" altLang="en-US" baseline="-25000" dirty="0">
                    <a:solidFill>
                      <a:srgbClr val="00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GB" altLang="en-US" dirty="0">
                    <a:solidFill>
                      <a:srgbClr val="00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a=d=1</a:t>
                </a:r>
                <a:endParaRPr lang="en-GB" altLang="en-US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cxnSp>
            <p:nvCxnSpPr>
              <p:cNvPr id="119" name="Straight Arrow Connector 118"/>
              <p:cNvCxnSpPr/>
              <p:nvPr/>
            </p:nvCxnSpPr>
            <p:spPr>
              <a:xfrm flipH="1">
                <a:off x="1743366" y="2881883"/>
                <a:ext cx="612000" cy="0"/>
              </a:xfrm>
              <a:prstGeom prst="straightConnector1">
                <a:avLst/>
              </a:prstGeom>
              <a:ln w="12700">
                <a:solidFill>
                  <a:srgbClr val="000066"/>
                </a:solidFill>
                <a:tailEnd type="triangle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Rectangle 50"/>
              <p:cNvSpPr>
                <a:spLocks noChangeArrowheads="1"/>
              </p:cNvSpPr>
              <p:nvPr/>
            </p:nvSpPr>
            <p:spPr bwMode="auto">
              <a:xfrm rot="16200000">
                <a:off x="1674085" y="2299132"/>
                <a:ext cx="783869" cy="3077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altLang="en-US" sz="2000" dirty="0">
                    <a:solidFill>
                      <a:srgbClr val="000066"/>
                    </a:solidFill>
                    <a:latin typeface="Arial" panose="020B0604020202020204" pitchFamily="34" charset="0"/>
                  </a:rPr>
                  <a:t>0.6156</a:t>
                </a:r>
                <a:endParaRPr lang="en-GB" altLang="en-US" dirty="0">
                  <a:solidFill>
                    <a:srgbClr val="000066"/>
                  </a:solidFill>
                </a:endParaRPr>
              </a:p>
            </p:txBody>
          </p:sp>
        </p:grpSp>
        <p:cxnSp>
          <p:nvCxnSpPr>
            <p:cNvPr id="125" name="Straight Connector 124"/>
            <p:cNvCxnSpPr/>
            <p:nvPr/>
          </p:nvCxnSpPr>
          <p:spPr>
            <a:xfrm flipH="1">
              <a:off x="6821932" y="830990"/>
              <a:ext cx="1587" cy="522000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 rot="5400000" flipH="1">
              <a:off x="3407168" y="2691296"/>
              <a:ext cx="1587" cy="676800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" name="Rectangle 120"/>
          <p:cNvSpPr/>
          <p:nvPr/>
        </p:nvSpPr>
        <p:spPr>
          <a:xfrm>
            <a:off x="6940495" y="1877482"/>
            <a:ext cx="5198792" cy="230832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With </a:t>
            </a:r>
            <a:r>
              <a:rPr lang="en-GB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p≈0.634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, we find, interestingly, </a:t>
            </a: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σ²</a:t>
            </a:r>
            <a:r>
              <a:rPr lang="en-GB" altLang="en-US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 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to be of size </a:t>
            </a: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σ²</a:t>
            </a:r>
            <a:r>
              <a:rPr lang="en-GB" altLang="en-US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=0.46410 ...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...</a:t>
            </a:r>
            <a:b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</a:b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regardless of whether we have </a:t>
            </a:r>
            <a:b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</a:b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either 	</a:t>
            </a:r>
            <a:r>
              <a:rPr lang="en-GB" dirty="0">
                <a:solidFill>
                  <a:srgbClr val="000066"/>
                </a:solidFill>
                <a:latin typeface="Arial" charset="0"/>
                <a:cs typeface="Times New Roman" pitchFamily="18" charset="0"/>
              </a:rPr>
              <a:t>(1) a = d = 1 </a:t>
            </a:r>
            <a:b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</a:b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or 	(2) a = 1, d=0.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Same genotypic variance at that specific allele frequency with two very different gene actions!</a:t>
            </a:r>
            <a:endParaRPr lang="en-GB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Rectangle 60"/>
          <p:cNvSpPr>
            <a:spLocks noChangeArrowheads="1"/>
          </p:cNvSpPr>
          <p:nvPr/>
        </p:nvSpPr>
        <p:spPr bwMode="auto">
          <a:xfrm>
            <a:off x="4433156" y="5762822"/>
            <a:ext cx="1069203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>
            <a:spAutoFit/>
          </a:bodyPr>
          <a:lstStyle/>
          <a:p>
            <a:r>
              <a:rPr lang="en-GB" altLang="en-US" sz="2000" dirty="0">
                <a:solidFill>
                  <a:srgbClr val="FF0000"/>
                </a:solidFill>
                <a:latin typeface="Arial" panose="020B0604020202020204" pitchFamily="34" charset="0"/>
              </a:rPr>
              <a:t>0.633975</a:t>
            </a:r>
            <a:endParaRPr lang="en-GB" altLang="en-US" dirty="0">
              <a:solidFill>
                <a:srgbClr val="FF000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4205586" y="3062124"/>
            <a:ext cx="432003" cy="43200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4" name="Straight Arrow Connector 3"/>
          <p:cNvCxnSpPr>
            <a:stCxn id="121" idx="1"/>
            <a:endCxn id="2" idx="6"/>
          </p:cNvCxnSpPr>
          <p:nvPr/>
        </p:nvCxnSpPr>
        <p:spPr>
          <a:xfrm flipH="1">
            <a:off x="4637589" y="3031644"/>
            <a:ext cx="2302906" cy="246480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106" idx="1"/>
            <a:endCxn id="111" idx="0"/>
          </p:cNvCxnSpPr>
          <p:nvPr/>
        </p:nvCxnSpPr>
        <p:spPr>
          <a:xfrm flipH="1">
            <a:off x="1128060" y="1195814"/>
            <a:ext cx="5808449" cy="1307089"/>
          </a:xfrm>
          <a:prstGeom prst="straightConnector1">
            <a:avLst/>
          </a:prstGeom>
          <a:noFill/>
          <a:ln w="9525">
            <a:solidFill>
              <a:srgbClr val="000066"/>
            </a:solidFill>
            <a:prstDash val="sysDash"/>
            <a:round/>
            <a:headEnd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64655" y="6278033"/>
            <a:ext cx="12052107" cy="369332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This thought experiment shows that indeed, </a:t>
            </a:r>
            <a:r>
              <a:rPr lang="en-GB" dirty="0">
                <a:solidFill>
                  <a:srgbClr val="0000FF"/>
                </a:solidFill>
                <a:latin typeface="Arial" charset="0"/>
                <a:cs typeface="Times New Roman" pitchFamily="18" charset="0"/>
              </a:rPr>
              <a:t>it matters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Times New Roman" pitchFamily="18" charset="0"/>
              </a:rPr>
              <a:t>whether </a:t>
            </a: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σ²</a:t>
            </a:r>
            <a:r>
              <a:rPr lang="en-GB" altLang="en-US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&gt; σ²</a:t>
            </a:r>
            <a:r>
              <a:rPr lang="en-GB" altLang="en-US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 </a:t>
            </a: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(means, whether σ²</a:t>
            </a:r>
            <a:r>
              <a:rPr lang="en-GB" altLang="en-US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0).</a:t>
            </a:r>
            <a:endParaRPr lang="en-GB" dirty="0"/>
          </a:p>
        </p:txBody>
      </p:sp>
      <p:sp>
        <p:nvSpPr>
          <p:cNvPr id="6" name="Textfeld 5"/>
          <p:cNvSpPr txBox="1"/>
          <p:nvPr/>
        </p:nvSpPr>
        <p:spPr>
          <a:xfrm>
            <a:off x="11527368" y="6365560"/>
            <a:ext cx="62653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28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8539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60040" y="49629"/>
            <a:ext cx="12053454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We have </a:t>
            </a:r>
            <a:r>
              <a:rPr lang="en-GB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 </a:t>
            </a:r>
            <a:r>
              <a:rPr lang="en-GB" sz="2400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categories</a:t>
            </a:r>
            <a:r>
              <a:rPr lang="en-GB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of Plant Breeding: Line Breeding, Clone Breeding, Population Breeding, Hybrid Breeding. Which ‘type’ of genetic variance  ... where?</a:t>
            </a:r>
          </a:p>
        </p:txBody>
      </p:sp>
      <p:sp>
        <p:nvSpPr>
          <p:cNvPr id="4" name="Textfeld 1"/>
          <p:cNvSpPr txBox="1"/>
          <p:nvPr/>
        </p:nvSpPr>
        <p:spPr>
          <a:xfrm>
            <a:off x="60040" y="933938"/>
            <a:ext cx="12053454" cy="585134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99000"/>
              </a:lnSpc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Again: Which ‚part‘ of the genetic diversity is exploited in which of the four Methodological 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Breeding Categories (cf. 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UNPLAB-BrMeth_Ch-1[Intro])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9000"/>
              </a:lnSpc>
            </a:pP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9000"/>
              </a:lnSpc>
            </a:pPr>
            <a:r>
              <a:rPr lang="en-GB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■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Line Breeding. Selection between homozygous-homogeneous inbred lines.	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Line cultivars are homozygous, no dominance effect d is realized.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Line Breeding, </a:t>
            </a:r>
            <a:b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σ²</a:t>
            </a:r>
            <a:r>
              <a:rPr lang="en-GB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exploited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Yet. 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Add.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realized at homozygosity of the breeding germplasm </a:t>
            </a:r>
            <a:b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different from the </a:t>
            </a:r>
            <a:r>
              <a:rPr lang="en-GB" altLang="en-US" b="1" dirty="0">
                <a:solidFill>
                  <a:srgbClr val="0000FF"/>
                </a:solidFill>
                <a:latin typeface="Symbol" pitchFamily="18" charset="2"/>
              </a:rPr>
              <a:t>s</a:t>
            </a:r>
            <a:r>
              <a:rPr lang="en-GB" altLang="en-US" b="1" dirty="0">
                <a:solidFill>
                  <a:srgbClr val="0000FF"/>
                </a:solidFill>
                <a:latin typeface="Arial" charset="0"/>
              </a:rPr>
              <a:t>²</a:t>
            </a:r>
            <a:r>
              <a:rPr lang="en-GB" altLang="en-US" b="1" baseline="-25000" dirty="0">
                <a:solidFill>
                  <a:srgbClr val="0000FF"/>
                </a:solidFill>
                <a:latin typeface="Arial" charset="0"/>
              </a:rPr>
              <a:t>A</a:t>
            </a:r>
            <a:r>
              <a:rPr lang="en-GB" altLang="en-US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is a share of 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HWE status of the germplasm. The </a:t>
            </a:r>
            <a:r>
              <a:rPr lang="en-GB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b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additive effects are defined with respect to HWE, not </a:t>
            </a:r>
            <a:r>
              <a:rPr lang="en-GB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versus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homozygous diversity. 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homozygosity, </a:t>
            </a:r>
            <a:r>
              <a:rPr lang="en-GB" altLang="en-US" b="1" dirty="0">
                <a:solidFill>
                  <a:srgbClr val="0000FF"/>
                </a:solidFill>
                <a:latin typeface="Symbol" pitchFamily="18" charset="2"/>
              </a:rPr>
              <a:t>s</a:t>
            </a:r>
            <a:r>
              <a:rPr lang="en-GB" altLang="en-US" b="1" dirty="0">
                <a:solidFill>
                  <a:srgbClr val="0000FF"/>
                </a:solidFill>
                <a:latin typeface="Arial" charset="0"/>
              </a:rPr>
              <a:t>²</a:t>
            </a:r>
            <a:r>
              <a:rPr lang="en-GB" altLang="en-US" b="1" baseline="-25000" dirty="0">
                <a:solidFill>
                  <a:srgbClr val="0000FF"/>
                </a:solidFill>
                <a:latin typeface="Arial" charset="0"/>
              </a:rPr>
              <a:t>G </a:t>
            </a:r>
            <a:r>
              <a:rPr lang="en-GB" altLang="en-US" b="1" dirty="0">
                <a:solidFill>
                  <a:srgbClr val="0000FF"/>
                </a:solidFill>
                <a:latin typeface="Arial" charset="0"/>
              </a:rPr>
              <a:t>= 2</a:t>
            </a:r>
            <a:r>
              <a:rPr lang="en-GB" altLang="en-US" b="1" dirty="0">
                <a:solidFill>
                  <a:srgbClr val="0000FF"/>
                </a:solidFill>
                <a:latin typeface="Symbol" pitchFamily="18" charset="2"/>
              </a:rPr>
              <a:t>s</a:t>
            </a:r>
            <a:r>
              <a:rPr lang="en-GB" altLang="en-US" b="1" dirty="0">
                <a:solidFill>
                  <a:srgbClr val="0000FF"/>
                </a:solidFill>
                <a:latin typeface="Arial" charset="0"/>
              </a:rPr>
              <a:t>²</a:t>
            </a:r>
            <a:r>
              <a:rPr lang="en-GB" altLang="en-US" b="1" baseline="-25000" dirty="0">
                <a:solidFill>
                  <a:srgbClr val="0000FF"/>
                </a:solidFill>
                <a:latin typeface="Arial" charset="0"/>
              </a:rPr>
              <a:t>A</a:t>
            </a:r>
            <a:r>
              <a:rPr lang="en-GB" altLang="en-US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GB" altLang="en-US" dirty="0">
                <a:latin typeface="Arial" charset="0"/>
              </a:rPr>
              <a:t>+ 4 D</a:t>
            </a:r>
            <a:r>
              <a:rPr lang="en-GB" altLang="en-US" baseline="-25000" dirty="0">
                <a:latin typeface="Arial" charset="0"/>
              </a:rPr>
              <a:t>1</a:t>
            </a:r>
            <a:r>
              <a:rPr lang="en-GB" altLang="en-US" dirty="0">
                <a:latin typeface="Arial" charset="0"/>
              </a:rPr>
              <a:t>  + D</a:t>
            </a:r>
            <a:r>
              <a:rPr lang="en-GB" altLang="en-US" baseline="-25000" dirty="0">
                <a:latin typeface="Arial" charset="0"/>
              </a:rPr>
              <a:t>2</a:t>
            </a:r>
            <a:r>
              <a:rPr lang="en-GB" altLang="en-US" dirty="0">
                <a:latin typeface="Arial" charset="0"/>
              </a:rPr>
              <a:t>* </a:t>
            </a: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rPr>
              <a:t>(</a:t>
            </a:r>
            <a:r>
              <a:rPr lang="en-GB" alt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rPr>
              <a:t>Cockerham</a:t>
            </a: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rPr>
              <a:t> &amp; Weir, 1984; Lynch &amp; Walsh, 1998). </a:t>
            </a:r>
            <a:b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rPr>
            </a:b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rPr>
              <a:t>Deviating from HWE creates covariances between our statistical additive effects and our statis-</a:t>
            </a:r>
            <a:b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rPr>
            </a:b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rPr>
              <a:t>tical dominance deviations. Algebra is more complicated then. Remember: Even homozygous </a:t>
            </a:r>
            <a:b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rPr>
            </a:b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rPr>
              <a:t>genotypes are modelled ‘with’ dominance deviations (</a:t>
            </a:r>
            <a:r>
              <a:rPr lang="el-G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GB" altLang="en-US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rPr>
              <a:t>11</a:t>
            </a: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rPr>
              <a:t>;</a:t>
            </a:r>
            <a:r>
              <a:rPr lang="el-G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GB" altLang="en-US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rPr>
              <a:t>22</a:t>
            </a: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rPr>
              <a:t>). Epistatic interactions between </a:t>
            </a:r>
            <a:b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rPr>
            </a:br>
            <a:r>
              <a:rPr lang="en-GB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rPr>
              <a:t>homozygous loci should be considered, too.</a:t>
            </a:r>
            <a:endParaRPr lang="en-GB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</a:endParaRPr>
          </a:p>
          <a:p>
            <a:pPr>
              <a:lnSpc>
                <a:spcPct val="99000"/>
              </a:lnSpc>
            </a:pP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9000"/>
              </a:lnSpc>
            </a:pPr>
            <a:r>
              <a:rPr lang="en-GB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■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Clone Breeding or </a:t>
            </a:r>
            <a:r>
              <a:rPr lang="en-GB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■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Hybrid Breeding.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Selecting between non-inbred, homogeneous genotypes (clones, SC hybrids). Clone and Hybrid cultivars are typically non-inbred.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Clone and Hybrid Breeding, σ²</a:t>
            </a:r>
            <a:r>
              <a:rPr lang="en-GB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 σ²</a:t>
            </a:r>
            <a:r>
              <a:rPr lang="en-GB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GB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σ²</a:t>
            </a:r>
            <a:r>
              <a:rPr lang="en-GB" b="1" baseline="-25000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exploited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Epistatic interactions between homozygous and heterozygous loci may be considered.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9000"/>
              </a:lnSpc>
            </a:pP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9000"/>
              </a:lnSpc>
            </a:pPr>
            <a:r>
              <a:rPr lang="en-GB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■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Population breeding.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σ²</a:t>
            </a:r>
            <a:r>
              <a:rPr lang="en-GB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exploited,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just as it is defined 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the non-inbred reference population. 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σ²</a:t>
            </a:r>
            <a:r>
              <a:rPr lang="en-GB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not be exploited. </a:t>
            </a:r>
            <a:b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Favourable SCA-effects and favourable epistasis can barely be exploited since the </a:t>
            </a:r>
            <a:r>
              <a:rPr lang="en-GB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cvs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are not homogeneous. Instead, some quantity of variation due to the genetic heterogeneity (competition, </a:t>
            </a:r>
            <a:r>
              <a:rPr lang="en-GB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faciliation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... ) may occur.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1527368" y="6365560"/>
            <a:ext cx="62653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29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BF8B83-1263-468E-B59B-AC3A0469B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4770" y="1205143"/>
            <a:ext cx="2152915" cy="31360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96914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6891" y="0"/>
            <a:ext cx="3275109" cy="6858000"/>
          </a:xfrm>
          <a:prstGeom prst="rect">
            <a:avLst/>
          </a:prstGeom>
        </p:spPr>
      </p:pic>
      <p:sp>
        <p:nvSpPr>
          <p:cNvPr id="2" name="Textfeld 5"/>
          <p:cNvSpPr txBox="1"/>
          <p:nvPr/>
        </p:nvSpPr>
        <p:spPr>
          <a:xfrm>
            <a:off x="11527368" y="6365560"/>
            <a:ext cx="62653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30</a:t>
            </a:fld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52176" y="5996228"/>
            <a:ext cx="3021496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t>A page for relaxation</a:t>
            </a:r>
          </a:p>
          <a:p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t>© WL</a:t>
            </a:r>
          </a:p>
        </p:txBody>
      </p:sp>
    </p:spTree>
    <p:extLst>
      <p:ext uri="{BB962C8B-B14F-4D97-AF65-F5344CB8AC3E}">
        <p14:creationId xmlns:p14="http://schemas.microsoft.com/office/powerpoint/2010/main" val="4715446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60040" y="49629"/>
            <a:ext cx="12053454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Impact of p(A1) on absolute and relative size of additive and dominance variance and one or two consequences for you. 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7077000" y="5462576"/>
            <a:ext cx="5038731" cy="92333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And: Rather breed a ‘young’ germplasm! Gene-tic Variance and hence gain promise to be more (faster, easier) than in an advanced germplasm.</a:t>
            </a:r>
            <a:endParaRPr lang="en-GB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E867933-E083-4AE3-9795-C96D6C083F86}"/>
              </a:ext>
            </a:extLst>
          </p:cNvPr>
          <p:cNvGrpSpPr/>
          <p:nvPr/>
        </p:nvGrpSpPr>
        <p:grpSpPr>
          <a:xfrm>
            <a:off x="60040" y="1016000"/>
            <a:ext cx="6868112" cy="5699276"/>
            <a:chOff x="60040" y="1016000"/>
            <a:chExt cx="6868112" cy="56992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14D050-8E28-4D3A-AD24-2588DFCDDDA5}"/>
                </a:ext>
              </a:extLst>
            </p:cNvPr>
            <p:cNvSpPr/>
            <p:nvPr/>
          </p:nvSpPr>
          <p:spPr>
            <a:xfrm>
              <a:off x="60040" y="1016000"/>
              <a:ext cx="6868112" cy="56992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163009" y="1465020"/>
              <a:ext cx="6676243" cy="5199836"/>
              <a:chOff x="1351745" y="1208088"/>
              <a:chExt cx="6676243" cy="5199836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1519238" y="1208088"/>
                <a:ext cx="6508750" cy="5199836"/>
                <a:chOff x="1519238" y="1208088"/>
                <a:chExt cx="6508750" cy="5199836"/>
              </a:xfrm>
            </p:grpSpPr>
            <p:sp>
              <p:nvSpPr>
                <p:cNvPr id="22" name="Line 4"/>
                <p:cNvSpPr>
                  <a:spLocks noChangeShapeType="1"/>
                </p:cNvSpPr>
                <p:nvPr/>
              </p:nvSpPr>
              <p:spPr bwMode="auto">
                <a:xfrm flipV="1">
                  <a:off x="1752600" y="1208088"/>
                  <a:ext cx="1587" cy="4537075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23" name="Line 5"/>
                <p:cNvSpPr>
                  <a:spLocks noChangeShapeType="1"/>
                </p:cNvSpPr>
                <p:nvPr/>
              </p:nvSpPr>
              <p:spPr bwMode="auto">
                <a:xfrm flipH="1">
                  <a:off x="1655763" y="5745163"/>
                  <a:ext cx="96837" cy="158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24" name="Line 23"/>
                <p:cNvSpPr>
                  <a:spLocks noChangeShapeType="1"/>
                </p:cNvSpPr>
                <p:nvPr/>
              </p:nvSpPr>
              <p:spPr bwMode="auto">
                <a:xfrm>
                  <a:off x="1752600" y="5745163"/>
                  <a:ext cx="6156325" cy="158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25" name="Line 24"/>
                <p:cNvSpPr>
                  <a:spLocks noChangeShapeType="1"/>
                </p:cNvSpPr>
                <p:nvPr/>
              </p:nvSpPr>
              <p:spPr bwMode="auto">
                <a:xfrm>
                  <a:off x="1752600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1519238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0.0</a:t>
                  </a:r>
                  <a:endParaRPr lang="en-GB" altLang="en-US" dirty="0"/>
                </a:p>
              </p:txBody>
            </p:sp>
            <p:sp>
              <p:nvSpPr>
                <p:cNvPr id="27" name="Line 26"/>
                <p:cNvSpPr>
                  <a:spLocks noChangeShapeType="1"/>
                </p:cNvSpPr>
                <p:nvPr/>
              </p:nvSpPr>
              <p:spPr bwMode="auto">
                <a:xfrm>
                  <a:off x="190658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28" name="Line 27"/>
                <p:cNvSpPr>
                  <a:spLocks noChangeShapeType="1"/>
                </p:cNvSpPr>
                <p:nvPr/>
              </p:nvSpPr>
              <p:spPr bwMode="auto">
                <a:xfrm>
                  <a:off x="2060575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29" name="Line 28"/>
                <p:cNvSpPr>
                  <a:spLocks noChangeShapeType="1"/>
                </p:cNvSpPr>
                <p:nvPr/>
              </p:nvSpPr>
              <p:spPr bwMode="auto">
                <a:xfrm>
                  <a:off x="2214563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30" name="Line 29"/>
                <p:cNvSpPr>
                  <a:spLocks noChangeShapeType="1"/>
                </p:cNvSpPr>
                <p:nvPr/>
              </p:nvSpPr>
              <p:spPr bwMode="auto">
                <a:xfrm>
                  <a:off x="2368550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2135188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0.1</a:t>
                  </a:r>
                  <a:endParaRPr lang="en-GB" altLang="en-US" dirty="0"/>
                </a:p>
              </p:txBody>
            </p:sp>
            <p:sp>
              <p:nvSpPr>
                <p:cNvPr id="32" name="Line 31"/>
                <p:cNvSpPr>
                  <a:spLocks noChangeShapeType="1"/>
                </p:cNvSpPr>
                <p:nvPr/>
              </p:nvSpPr>
              <p:spPr bwMode="auto">
                <a:xfrm>
                  <a:off x="252253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33" name="Line 32"/>
                <p:cNvSpPr>
                  <a:spLocks noChangeShapeType="1"/>
                </p:cNvSpPr>
                <p:nvPr/>
              </p:nvSpPr>
              <p:spPr bwMode="auto">
                <a:xfrm>
                  <a:off x="2676525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34" name="Line 33"/>
                <p:cNvSpPr>
                  <a:spLocks noChangeShapeType="1"/>
                </p:cNvSpPr>
                <p:nvPr/>
              </p:nvSpPr>
              <p:spPr bwMode="auto">
                <a:xfrm>
                  <a:off x="2830513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35" name="Line 34"/>
                <p:cNvSpPr>
                  <a:spLocks noChangeShapeType="1"/>
                </p:cNvSpPr>
                <p:nvPr/>
              </p:nvSpPr>
              <p:spPr bwMode="auto">
                <a:xfrm>
                  <a:off x="2982913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2751138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0.2</a:t>
                  </a:r>
                  <a:endParaRPr lang="en-GB" altLang="en-US" dirty="0"/>
                </a:p>
              </p:txBody>
            </p:sp>
            <p:sp>
              <p:nvSpPr>
                <p:cNvPr id="37" name="Line 36"/>
                <p:cNvSpPr>
                  <a:spLocks noChangeShapeType="1"/>
                </p:cNvSpPr>
                <p:nvPr/>
              </p:nvSpPr>
              <p:spPr bwMode="auto">
                <a:xfrm>
                  <a:off x="313848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38" name="Line 37"/>
                <p:cNvSpPr>
                  <a:spLocks noChangeShapeType="1"/>
                </p:cNvSpPr>
                <p:nvPr/>
              </p:nvSpPr>
              <p:spPr bwMode="auto">
                <a:xfrm>
                  <a:off x="3292475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39" name="Line 38"/>
                <p:cNvSpPr>
                  <a:spLocks noChangeShapeType="1"/>
                </p:cNvSpPr>
                <p:nvPr/>
              </p:nvSpPr>
              <p:spPr bwMode="auto">
                <a:xfrm>
                  <a:off x="3444875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40" name="Line 39"/>
                <p:cNvSpPr>
                  <a:spLocks noChangeShapeType="1"/>
                </p:cNvSpPr>
                <p:nvPr/>
              </p:nvSpPr>
              <p:spPr bwMode="auto">
                <a:xfrm>
                  <a:off x="3600450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41" name="Rectangle 40"/>
                <p:cNvSpPr>
                  <a:spLocks noChangeArrowheads="1"/>
                </p:cNvSpPr>
                <p:nvPr/>
              </p:nvSpPr>
              <p:spPr bwMode="auto">
                <a:xfrm>
                  <a:off x="3367088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0.3</a:t>
                  </a:r>
                  <a:endParaRPr lang="en-GB" altLang="en-US" dirty="0"/>
                </a:p>
              </p:txBody>
            </p:sp>
            <p:sp>
              <p:nvSpPr>
                <p:cNvPr id="42" name="Line 41"/>
                <p:cNvSpPr>
                  <a:spLocks noChangeShapeType="1"/>
                </p:cNvSpPr>
                <p:nvPr/>
              </p:nvSpPr>
              <p:spPr bwMode="auto">
                <a:xfrm>
                  <a:off x="3752850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43" name="Line 42"/>
                <p:cNvSpPr>
                  <a:spLocks noChangeShapeType="1"/>
                </p:cNvSpPr>
                <p:nvPr/>
              </p:nvSpPr>
              <p:spPr bwMode="auto">
                <a:xfrm>
                  <a:off x="390683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44" name="Line 43"/>
                <p:cNvSpPr>
                  <a:spLocks noChangeShapeType="1"/>
                </p:cNvSpPr>
                <p:nvPr/>
              </p:nvSpPr>
              <p:spPr bwMode="auto">
                <a:xfrm>
                  <a:off x="4062413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45" name="Line 44"/>
                <p:cNvSpPr>
                  <a:spLocks noChangeShapeType="1"/>
                </p:cNvSpPr>
                <p:nvPr/>
              </p:nvSpPr>
              <p:spPr bwMode="auto">
                <a:xfrm>
                  <a:off x="4214813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46" name="Rectangle 45"/>
                <p:cNvSpPr>
                  <a:spLocks noChangeArrowheads="1"/>
                </p:cNvSpPr>
                <p:nvPr/>
              </p:nvSpPr>
              <p:spPr bwMode="auto">
                <a:xfrm>
                  <a:off x="3983038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0.4</a:t>
                  </a:r>
                  <a:endParaRPr lang="en-GB" altLang="en-US" dirty="0"/>
                </a:p>
              </p:txBody>
            </p:sp>
            <p:sp>
              <p:nvSpPr>
                <p:cNvPr id="47" name="Line 46"/>
                <p:cNvSpPr>
                  <a:spLocks noChangeShapeType="1"/>
                </p:cNvSpPr>
                <p:nvPr/>
              </p:nvSpPr>
              <p:spPr bwMode="auto">
                <a:xfrm>
                  <a:off x="4368800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48" name="Line 47"/>
                <p:cNvSpPr>
                  <a:spLocks noChangeShapeType="1"/>
                </p:cNvSpPr>
                <p:nvPr/>
              </p:nvSpPr>
              <p:spPr bwMode="auto">
                <a:xfrm>
                  <a:off x="452278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49" name="Line 48"/>
                <p:cNvSpPr>
                  <a:spLocks noChangeShapeType="1"/>
                </p:cNvSpPr>
                <p:nvPr/>
              </p:nvSpPr>
              <p:spPr bwMode="auto">
                <a:xfrm>
                  <a:off x="4676775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50" name="Line 49"/>
                <p:cNvSpPr>
                  <a:spLocks noChangeShapeType="1"/>
                </p:cNvSpPr>
                <p:nvPr/>
              </p:nvSpPr>
              <p:spPr bwMode="auto">
                <a:xfrm>
                  <a:off x="4830763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51" name="Rectangle 50"/>
                <p:cNvSpPr>
                  <a:spLocks noChangeArrowheads="1"/>
                </p:cNvSpPr>
                <p:nvPr/>
              </p:nvSpPr>
              <p:spPr bwMode="auto">
                <a:xfrm>
                  <a:off x="4597400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0.5</a:t>
                  </a:r>
                  <a:endParaRPr lang="en-GB" altLang="en-US" dirty="0"/>
                </a:p>
              </p:txBody>
            </p:sp>
            <p:sp>
              <p:nvSpPr>
                <p:cNvPr id="52" name="Line 51"/>
                <p:cNvSpPr>
                  <a:spLocks noChangeShapeType="1"/>
                </p:cNvSpPr>
                <p:nvPr/>
              </p:nvSpPr>
              <p:spPr bwMode="auto">
                <a:xfrm>
                  <a:off x="4984750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53" name="Line 52"/>
                <p:cNvSpPr>
                  <a:spLocks noChangeShapeType="1"/>
                </p:cNvSpPr>
                <p:nvPr/>
              </p:nvSpPr>
              <p:spPr bwMode="auto">
                <a:xfrm>
                  <a:off x="513873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54" name="Line 53"/>
                <p:cNvSpPr>
                  <a:spLocks noChangeShapeType="1"/>
                </p:cNvSpPr>
                <p:nvPr/>
              </p:nvSpPr>
              <p:spPr bwMode="auto">
                <a:xfrm>
                  <a:off x="5292725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55" name="Line 54"/>
                <p:cNvSpPr>
                  <a:spLocks noChangeShapeType="1"/>
                </p:cNvSpPr>
                <p:nvPr/>
              </p:nvSpPr>
              <p:spPr bwMode="auto">
                <a:xfrm>
                  <a:off x="5446713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56" name="Rectangle 55"/>
                <p:cNvSpPr>
                  <a:spLocks noChangeArrowheads="1"/>
                </p:cNvSpPr>
                <p:nvPr/>
              </p:nvSpPr>
              <p:spPr bwMode="auto">
                <a:xfrm>
                  <a:off x="5213350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0.6</a:t>
                  </a:r>
                  <a:endParaRPr lang="en-GB" altLang="en-US" dirty="0"/>
                </a:p>
              </p:txBody>
            </p:sp>
            <p:sp>
              <p:nvSpPr>
                <p:cNvPr id="57" name="Line 56"/>
                <p:cNvSpPr>
                  <a:spLocks noChangeShapeType="1"/>
                </p:cNvSpPr>
                <p:nvPr/>
              </p:nvSpPr>
              <p:spPr bwMode="auto">
                <a:xfrm>
                  <a:off x="5600700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58" name="Line 57"/>
                <p:cNvSpPr>
                  <a:spLocks noChangeShapeType="1"/>
                </p:cNvSpPr>
                <p:nvPr/>
              </p:nvSpPr>
              <p:spPr bwMode="auto">
                <a:xfrm>
                  <a:off x="575468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59" name="Line 58"/>
                <p:cNvSpPr>
                  <a:spLocks noChangeShapeType="1"/>
                </p:cNvSpPr>
                <p:nvPr/>
              </p:nvSpPr>
              <p:spPr bwMode="auto">
                <a:xfrm>
                  <a:off x="5908675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60" name="Line 59"/>
                <p:cNvSpPr>
                  <a:spLocks noChangeShapeType="1"/>
                </p:cNvSpPr>
                <p:nvPr/>
              </p:nvSpPr>
              <p:spPr bwMode="auto">
                <a:xfrm>
                  <a:off x="6061075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61" name="Rectangle 60"/>
                <p:cNvSpPr>
                  <a:spLocks noChangeArrowheads="1"/>
                </p:cNvSpPr>
                <p:nvPr/>
              </p:nvSpPr>
              <p:spPr bwMode="auto">
                <a:xfrm>
                  <a:off x="5829300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0.7</a:t>
                  </a:r>
                  <a:endParaRPr lang="en-GB" altLang="en-US" dirty="0"/>
                </a:p>
              </p:txBody>
            </p:sp>
            <p:sp>
              <p:nvSpPr>
                <p:cNvPr id="62" name="Line 61"/>
                <p:cNvSpPr>
                  <a:spLocks noChangeShapeType="1"/>
                </p:cNvSpPr>
                <p:nvPr/>
              </p:nvSpPr>
              <p:spPr bwMode="auto">
                <a:xfrm>
                  <a:off x="6216650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63" name="Line 62"/>
                <p:cNvSpPr>
                  <a:spLocks noChangeShapeType="1"/>
                </p:cNvSpPr>
                <p:nvPr/>
              </p:nvSpPr>
              <p:spPr bwMode="auto">
                <a:xfrm>
                  <a:off x="637063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64" name="Line 63"/>
                <p:cNvSpPr>
                  <a:spLocks noChangeShapeType="1"/>
                </p:cNvSpPr>
                <p:nvPr/>
              </p:nvSpPr>
              <p:spPr bwMode="auto">
                <a:xfrm>
                  <a:off x="652303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65" name="Line 64"/>
                <p:cNvSpPr>
                  <a:spLocks noChangeShapeType="1"/>
                </p:cNvSpPr>
                <p:nvPr/>
              </p:nvSpPr>
              <p:spPr bwMode="auto">
                <a:xfrm>
                  <a:off x="6678613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66" name="Rectangle 65"/>
                <p:cNvSpPr>
                  <a:spLocks noChangeArrowheads="1"/>
                </p:cNvSpPr>
                <p:nvPr/>
              </p:nvSpPr>
              <p:spPr bwMode="auto">
                <a:xfrm>
                  <a:off x="6445250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FF0000"/>
                      </a:solidFill>
                      <a:latin typeface="Arial" panose="020B0604020202020204" pitchFamily="34" charset="0"/>
                    </a:rPr>
                    <a:t>0.8</a:t>
                  </a:r>
                  <a:endParaRPr lang="en-GB" alt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67" name="Line 66"/>
                <p:cNvSpPr>
                  <a:spLocks noChangeShapeType="1"/>
                </p:cNvSpPr>
                <p:nvPr/>
              </p:nvSpPr>
              <p:spPr bwMode="auto">
                <a:xfrm>
                  <a:off x="6831013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68" name="Line 67"/>
                <p:cNvSpPr>
                  <a:spLocks noChangeShapeType="1"/>
                </p:cNvSpPr>
                <p:nvPr/>
              </p:nvSpPr>
              <p:spPr bwMode="auto">
                <a:xfrm>
                  <a:off x="6985000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69" name="Line 68"/>
                <p:cNvSpPr>
                  <a:spLocks noChangeShapeType="1"/>
                </p:cNvSpPr>
                <p:nvPr/>
              </p:nvSpPr>
              <p:spPr bwMode="auto">
                <a:xfrm>
                  <a:off x="7140575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0" name="Line 69"/>
                <p:cNvSpPr>
                  <a:spLocks noChangeShapeType="1"/>
                </p:cNvSpPr>
                <p:nvPr/>
              </p:nvSpPr>
              <p:spPr bwMode="auto">
                <a:xfrm>
                  <a:off x="7292975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1" name="Rectangle 70"/>
                <p:cNvSpPr>
                  <a:spLocks noChangeArrowheads="1"/>
                </p:cNvSpPr>
                <p:nvPr/>
              </p:nvSpPr>
              <p:spPr bwMode="auto">
                <a:xfrm>
                  <a:off x="7061200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0.9</a:t>
                  </a:r>
                  <a:endParaRPr lang="en-GB" altLang="en-US" dirty="0"/>
                </a:p>
              </p:txBody>
            </p:sp>
            <p:sp>
              <p:nvSpPr>
                <p:cNvPr id="72" name="Line 71"/>
                <p:cNvSpPr>
                  <a:spLocks noChangeShapeType="1"/>
                </p:cNvSpPr>
                <p:nvPr/>
              </p:nvSpPr>
              <p:spPr bwMode="auto">
                <a:xfrm>
                  <a:off x="7446963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3" name="Line 72"/>
                <p:cNvSpPr>
                  <a:spLocks noChangeShapeType="1"/>
                </p:cNvSpPr>
                <p:nvPr/>
              </p:nvSpPr>
              <p:spPr bwMode="auto">
                <a:xfrm>
                  <a:off x="7600950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4" name="Line 73"/>
                <p:cNvSpPr>
                  <a:spLocks noChangeShapeType="1"/>
                </p:cNvSpPr>
                <p:nvPr/>
              </p:nvSpPr>
              <p:spPr bwMode="auto">
                <a:xfrm>
                  <a:off x="7754938" y="5745163"/>
                  <a:ext cx="1587" cy="49212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5" name="Line 74"/>
                <p:cNvSpPr>
                  <a:spLocks noChangeShapeType="1"/>
                </p:cNvSpPr>
                <p:nvPr/>
              </p:nvSpPr>
              <p:spPr bwMode="auto">
                <a:xfrm>
                  <a:off x="7908925" y="5745163"/>
                  <a:ext cx="1587" cy="96837"/>
                </a:xfrm>
                <a:prstGeom prst="line">
                  <a:avLst/>
                </a:prstGeom>
                <a:noFill/>
                <a:ln w="317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6" name="Rectangle 75"/>
                <p:cNvSpPr>
                  <a:spLocks noChangeArrowheads="1"/>
                </p:cNvSpPr>
                <p:nvPr/>
              </p:nvSpPr>
              <p:spPr bwMode="auto">
                <a:xfrm>
                  <a:off x="7675563" y="5868988"/>
                  <a:ext cx="352425" cy="304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sz="2000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1.0</a:t>
                  </a:r>
                  <a:endParaRPr lang="en-GB" altLang="en-US" dirty="0"/>
                </a:p>
              </p:txBody>
            </p:sp>
            <p:sp>
              <p:nvSpPr>
                <p:cNvPr id="77" name="Rectangle 76"/>
                <p:cNvSpPr>
                  <a:spLocks noChangeArrowheads="1"/>
                </p:cNvSpPr>
                <p:nvPr/>
              </p:nvSpPr>
              <p:spPr bwMode="auto">
                <a:xfrm>
                  <a:off x="2786063" y="6130925"/>
                  <a:ext cx="1346522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GB" altLang="en-US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p(A1); a=d=1</a:t>
                  </a:r>
                  <a:endParaRPr lang="en-GB" altLang="en-US" dirty="0"/>
                </a:p>
              </p:txBody>
            </p:sp>
            <p:sp>
              <p:nvSpPr>
                <p:cNvPr id="78" name="Freeform 77"/>
                <p:cNvSpPr>
                  <a:spLocks/>
                </p:cNvSpPr>
                <p:nvPr/>
              </p:nvSpPr>
              <p:spPr bwMode="auto">
                <a:xfrm>
                  <a:off x="1752600" y="1209675"/>
                  <a:ext cx="6032500" cy="4535487"/>
                </a:xfrm>
                <a:custGeom>
                  <a:avLst/>
                  <a:gdLst>
                    <a:gd name="T0" fmla="*/ 76 w 7600"/>
                    <a:gd name="T1" fmla="*/ 5268 h 5713"/>
                    <a:gd name="T2" fmla="*/ 231 w 7600"/>
                    <a:gd name="T3" fmla="*/ 4442 h 5713"/>
                    <a:gd name="T4" fmla="*/ 387 w 7600"/>
                    <a:gd name="T5" fmla="*/ 3702 h 5713"/>
                    <a:gd name="T6" fmla="*/ 542 w 7600"/>
                    <a:gd name="T7" fmla="*/ 3042 h 5713"/>
                    <a:gd name="T8" fmla="*/ 697 w 7600"/>
                    <a:gd name="T9" fmla="*/ 2460 h 5713"/>
                    <a:gd name="T10" fmla="*/ 853 w 7600"/>
                    <a:gd name="T11" fmla="*/ 1948 h 5713"/>
                    <a:gd name="T12" fmla="*/ 1008 w 7600"/>
                    <a:gd name="T13" fmla="*/ 1506 h 5713"/>
                    <a:gd name="T14" fmla="*/ 1162 w 7600"/>
                    <a:gd name="T15" fmla="*/ 1130 h 5713"/>
                    <a:gd name="T16" fmla="*/ 1317 w 7600"/>
                    <a:gd name="T17" fmla="*/ 814 h 5713"/>
                    <a:gd name="T18" fmla="*/ 1473 w 7600"/>
                    <a:gd name="T19" fmla="*/ 556 h 5713"/>
                    <a:gd name="T20" fmla="*/ 1628 w 7600"/>
                    <a:gd name="T21" fmla="*/ 350 h 5713"/>
                    <a:gd name="T22" fmla="*/ 1783 w 7600"/>
                    <a:gd name="T23" fmla="*/ 196 h 5713"/>
                    <a:gd name="T24" fmla="*/ 1939 w 7600"/>
                    <a:gd name="T25" fmla="*/ 87 h 5713"/>
                    <a:gd name="T26" fmla="*/ 2094 w 7600"/>
                    <a:gd name="T27" fmla="*/ 23 h 5713"/>
                    <a:gd name="T28" fmla="*/ 2248 w 7600"/>
                    <a:gd name="T29" fmla="*/ 0 h 5713"/>
                    <a:gd name="T30" fmla="*/ 2403 w 7600"/>
                    <a:gd name="T31" fmla="*/ 11 h 5713"/>
                    <a:gd name="T32" fmla="*/ 2559 w 7600"/>
                    <a:gd name="T33" fmla="*/ 59 h 5713"/>
                    <a:gd name="T34" fmla="*/ 2714 w 7600"/>
                    <a:gd name="T35" fmla="*/ 135 h 5713"/>
                    <a:gd name="T36" fmla="*/ 2869 w 7600"/>
                    <a:gd name="T37" fmla="*/ 242 h 5713"/>
                    <a:gd name="T38" fmla="*/ 3023 w 7600"/>
                    <a:gd name="T39" fmla="*/ 373 h 5713"/>
                    <a:gd name="T40" fmla="*/ 3179 w 7600"/>
                    <a:gd name="T41" fmla="*/ 526 h 5713"/>
                    <a:gd name="T42" fmla="*/ 3334 w 7600"/>
                    <a:gd name="T43" fmla="*/ 700 h 5713"/>
                    <a:gd name="T44" fmla="*/ 3489 w 7600"/>
                    <a:gd name="T45" fmla="*/ 889 h 5713"/>
                    <a:gd name="T46" fmla="*/ 3645 w 7600"/>
                    <a:gd name="T47" fmla="*/ 1095 h 5713"/>
                    <a:gd name="T48" fmla="*/ 3800 w 7600"/>
                    <a:gd name="T49" fmla="*/ 1314 h 5713"/>
                    <a:gd name="T50" fmla="*/ 3954 w 7600"/>
                    <a:gd name="T51" fmla="*/ 1543 h 5713"/>
                    <a:gd name="T52" fmla="*/ 4109 w 7600"/>
                    <a:gd name="T53" fmla="*/ 1779 h 5713"/>
                    <a:gd name="T54" fmla="*/ 4265 w 7600"/>
                    <a:gd name="T55" fmla="*/ 2022 h 5713"/>
                    <a:gd name="T56" fmla="*/ 4420 w 7600"/>
                    <a:gd name="T57" fmla="*/ 2269 h 5713"/>
                    <a:gd name="T58" fmla="*/ 4575 w 7600"/>
                    <a:gd name="T59" fmla="*/ 2518 h 5713"/>
                    <a:gd name="T60" fmla="*/ 4731 w 7600"/>
                    <a:gd name="T61" fmla="*/ 2765 h 5713"/>
                    <a:gd name="T62" fmla="*/ 4886 w 7600"/>
                    <a:gd name="T63" fmla="*/ 3012 h 5713"/>
                    <a:gd name="T64" fmla="*/ 5040 w 7600"/>
                    <a:gd name="T65" fmla="*/ 3256 h 5713"/>
                    <a:gd name="T66" fmla="*/ 5195 w 7600"/>
                    <a:gd name="T67" fmla="*/ 3495 h 5713"/>
                    <a:gd name="T68" fmla="*/ 5351 w 7600"/>
                    <a:gd name="T69" fmla="*/ 3728 h 5713"/>
                    <a:gd name="T70" fmla="*/ 5506 w 7600"/>
                    <a:gd name="T71" fmla="*/ 3953 h 5713"/>
                    <a:gd name="T72" fmla="*/ 5661 w 7600"/>
                    <a:gd name="T73" fmla="*/ 4168 h 5713"/>
                    <a:gd name="T74" fmla="*/ 5817 w 7600"/>
                    <a:gd name="T75" fmla="*/ 4374 h 5713"/>
                    <a:gd name="T76" fmla="*/ 5972 w 7600"/>
                    <a:gd name="T77" fmla="*/ 4568 h 5713"/>
                    <a:gd name="T78" fmla="*/ 6126 w 7600"/>
                    <a:gd name="T79" fmla="*/ 4750 h 5713"/>
                    <a:gd name="T80" fmla="*/ 6281 w 7600"/>
                    <a:gd name="T81" fmla="*/ 4918 h 5713"/>
                    <a:gd name="T82" fmla="*/ 6437 w 7600"/>
                    <a:gd name="T83" fmla="*/ 5072 h 5713"/>
                    <a:gd name="T84" fmla="*/ 6592 w 7600"/>
                    <a:gd name="T85" fmla="*/ 5211 h 5713"/>
                    <a:gd name="T86" fmla="*/ 6747 w 7600"/>
                    <a:gd name="T87" fmla="*/ 5334 h 5713"/>
                    <a:gd name="T88" fmla="*/ 6901 w 7600"/>
                    <a:gd name="T89" fmla="*/ 5441 h 5713"/>
                    <a:gd name="T90" fmla="*/ 7057 w 7600"/>
                    <a:gd name="T91" fmla="*/ 5530 h 5713"/>
                    <a:gd name="T92" fmla="*/ 7212 w 7600"/>
                    <a:gd name="T93" fmla="*/ 5602 h 5713"/>
                    <a:gd name="T94" fmla="*/ 7367 w 7600"/>
                    <a:gd name="T95" fmla="*/ 5657 h 5713"/>
                    <a:gd name="T96" fmla="*/ 7523 w 7600"/>
                    <a:gd name="T97" fmla="*/ 5693 h 5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7600" h="5713">
                      <a:moveTo>
                        <a:pt x="0" y="5713"/>
                      </a:moveTo>
                      <a:lnTo>
                        <a:pt x="76" y="5268"/>
                      </a:lnTo>
                      <a:lnTo>
                        <a:pt x="155" y="4844"/>
                      </a:lnTo>
                      <a:lnTo>
                        <a:pt x="231" y="4442"/>
                      </a:lnTo>
                      <a:lnTo>
                        <a:pt x="309" y="4061"/>
                      </a:lnTo>
                      <a:lnTo>
                        <a:pt x="387" y="3702"/>
                      </a:lnTo>
                      <a:lnTo>
                        <a:pt x="464" y="3363"/>
                      </a:lnTo>
                      <a:lnTo>
                        <a:pt x="542" y="3042"/>
                      </a:lnTo>
                      <a:lnTo>
                        <a:pt x="620" y="2742"/>
                      </a:lnTo>
                      <a:lnTo>
                        <a:pt x="697" y="2460"/>
                      </a:lnTo>
                      <a:lnTo>
                        <a:pt x="775" y="2195"/>
                      </a:lnTo>
                      <a:lnTo>
                        <a:pt x="853" y="1948"/>
                      </a:lnTo>
                      <a:lnTo>
                        <a:pt x="930" y="1720"/>
                      </a:lnTo>
                      <a:lnTo>
                        <a:pt x="1008" y="1506"/>
                      </a:lnTo>
                      <a:lnTo>
                        <a:pt x="1084" y="1310"/>
                      </a:lnTo>
                      <a:lnTo>
                        <a:pt x="1162" y="1130"/>
                      </a:lnTo>
                      <a:lnTo>
                        <a:pt x="1240" y="964"/>
                      </a:lnTo>
                      <a:lnTo>
                        <a:pt x="1317" y="814"/>
                      </a:lnTo>
                      <a:lnTo>
                        <a:pt x="1395" y="677"/>
                      </a:lnTo>
                      <a:lnTo>
                        <a:pt x="1473" y="556"/>
                      </a:lnTo>
                      <a:lnTo>
                        <a:pt x="1550" y="446"/>
                      </a:lnTo>
                      <a:lnTo>
                        <a:pt x="1628" y="350"/>
                      </a:lnTo>
                      <a:lnTo>
                        <a:pt x="1706" y="267"/>
                      </a:lnTo>
                      <a:lnTo>
                        <a:pt x="1783" y="196"/>
                      </a:lnTo>
                      <a:lnTo>
                        <a:pt x="1861" y="137"/>
                      </a:lnTo>
                      <a:lnTo>
                        <a:pt x="1939" y="87"/>
                      </a:lnTo>
                      <a:lnTo>
                        <a:pt x="2015" y="51"/>
                      </a:lnTo>
                      <a:lnTo>
                        <a:pt x="2094" y="23"/>
                      </a:lnTo>
                      <a:lnTo>
                        <a:pt x="2170" y="6"/>
                      </a:lnTo>
                      <a:lnTo>
                        <a:pt x="2248" y="0"/>
                      </a:lnTo>
                      <a:lnTo>
                        <a:pt x="2326" y="1"/>
                      </a:lnTo>
                      <a:lnTo>
                        <a:pt x="2403" y="11"/>
                      </a:lnTo>
                      <a:lnTo>
                        <a:pt x="2481" y="31"/>
                      </a:lnTo>
                      <a:lnTo>
                        <a:pt x="2559" y="59"/>
                      </a:lnTo>
                      <a:lnTo>
                        <a:pt x="2636" y="94"/>
                      </a:lnTo>
                      <a:lnTo>
                        <a:pt x="2714" y="135"/>
                      </a:lnTo>
                      <a:lnTo>
                        <a:pt x="2792" y="184"/>
                      </a:lnTo>
                      <a:lnTo>
                        <a:pt x="2869" y="242"/>
                      </a:lnTo>
                      <a:lnTo>
                        <a:pt x="2947" y="304"/>
                      </a:lnTo>
                      <a:lnTo>
                        <a:pt x="3023" y="373"/>
                      </a:lnTo>
                      <a:lnTo>
                        <a:pt x="3101" y="446"/>
                      </a:lnTo>
                      <a:lnTo>
                        <a:pt x="3179" y="526"/>
                      </a:lnTo>
                      <a:lnTo>
                        <a:pt x="3256" y="610"/>
                      </a:lnTo>
                      <a:lnTo>
                        <a:pt x="3334" y="700"/>
                      </a:lnTo>
                      <a:lnTo>
                        <a:pt x="3412" y="792"/>
                      </a:lnTo>
                      <a:lnTo>
                        <a:pt x="3489" y="889"/>
                      </a:lnTo>
                      <a:lnTo>
                        <a:pt x="3567" y="991"/>
                      </a:lnTo>
                      <a:lnTo>
                        <a:pt x="3645" y="1095"/>
                      </a:lnTo>
                      <a:lnTo>
                        <a:pt x="3722" y="1204"/>
                      </a:lnTo>
                      <a:lnTo>
                        <a:pt x="3800" y="1314"/>
                      </a:lnTo>
                      <a:lnTo>
                        <a:pt x="3878" y="1427"/>
                      </a:lnTo>
                      <a:lnTo>
                        <a:pt x="3954" y="1543"/>
                      </a:lnTo>
                      <a:lnTo>
                        <a:pt x="4033" y="1660"/>
                      </a:lnTo>
                      <a:lnTo>
                        <a:pt x="4109" y="1779"/>
                      </a:lnTo>
                      <a:lnTo>
                        <a:pt x="4187" y="1900"/>
                      </a:lnTo>
                      <a:lnTo>
                        <a:pt x="4265" y="2022"/>
                      </a:lnTo>
                      <a:lnTo>
                        <a:pt x="4342" y="2144"/>
                      </a:lnTo>
                      <a:lnTo>
                        <a:pt x="4420" y="2269"/>
                      </a:lnTo>
                      <a:lnTo>
                        <a:pt x="4498" y="2393"/>
                      </a:lnTo>
                      <a:lnTo>
                        <a:pt x="4575" y="2518"/>
                      </a:lnTo>
                      <a:lnTo>
                        <a:pt x="4653" y="2642"/>
                      </a:lnTo>
                      <a:lnTo>
                        <a:pt x="4731" y="2765"/>
                      </a:lnTo>
                      <a:lnTo>
                        <a:pt x="4808" y="2889"/>
                      </a:lnTo>
                      <a:lnTo>
                        <a:pt x="4886" y="3012"/>
                      </a:lnTo>
                      <a:lnTo>
                        <a:pt x="4962" y="3135"/>
                      </a:lnTo>
                      <a:lnTo>
                        <a:pt x="5040" y="3256"/>
                      </a:lnTo>
                      <a:lnTo>
                        <a:pt x="5118" y="3377"/>
                      </a:lnTo>
                      <a:lnTo>
                        <a:pt x="5195" y="3495"/>
                      </a:lnTo>
                      <a:lnTo>
                        <a:pt x="5273" y="3613"/>
                      </a:lnTo>
                      <a:lnTo>
                        <a:pt x="5351" y="3728"/>
                      </a:lnTo>
                      <a:lnTo>
                        <a:pt x="5428" y="3841"/>
                      </a:lnTo>
                      <a:lnTo>
                        <a:pt x="5506" y="3953"/>
                      </a:lnTo>
                      <a:lnTo>
                        <a:pt x="5584" y="4061"/>
                      </a:lnTo>
                      <a:lnTo>
                        <a:pt x="5661" y="4168"/>
                      </a:lnTo>
                      <a:lnTo>
                        <a:pt x="5739" y="4273"/>
                      </a:lnTo>
                      <a:lnTo>
                        <a:pt x="5817" y="4374"/>
                      </a:lnTo>
                      <a:lnTo>
                        <a:pt x="5893" y="4473"/>
                      </a:lnTo>
                      <a:lnTo>
                        <a:pt x="5972" y="4568"/>
                      </a:lnTo>
                      <a:lnTo>
                        <a:pt x="6048" y="4661"/>
                      </a:lnTo>
                      <a:lnTo>
                        <a:pt x="6126" y="4750"/>
                      </a:lnTo>
                      <a:lnTo>
                        <a:pt x="6204" y="4836"/>
                      </a:lnTo>
                      <a:lnTo>
                        <a:pt x="6281" y="4918"/>
                      </a:lnTo>
                      <a:lnTo>
                        <a:pt x="6359" y="4997"/>
                      </a:lnTo>
                      <a:lnTo>
                        <a:pt x="6437" y="5072"/>
                      </a:lnTo>
                      <a:lnTo>
                        <a:pt x="6514" y="5144"/>
                      </a:lnTo>
                      <a:lnTo>
                        <a:pt x="6592" y="5211"/>
                      </a:lnTo>
                      <a:lnTo>
                        <a:pt x="6670" y="5275"/>
                      </a:lnTo>
                      <a:lnTo>
                        <a:pt x="6747" y="5334"/>
                      </a:lnTo>
                      <a:lnTo>
                        <a:pt x="6825" y="5390"/>
                      </a:lnTo>
                      <a:lnTo>
                        <a:pt x="6901" y="5441"/>
                      </a:lnTo>
                      <a:lnTo>
                        <a:pt x="6979" y="5487"/>
                      </a:lnTo>
                      <a:lnTo>
                        <a:pt x="7057" y="5530"/>
                      </a:lnTo>
                      <a:lnTo>
                        <a:pt x="7134" y="5568"/>
                      </a:lnTo>
                      <a:lnTo>
                        <a:pt x="7212" y="5602"/>
                      </a:lnTo>
                      <a:lnTo>
                        <a:pt x="7290" y="5632"/>
                      </a:lnTo>
                      <a:lnTo>
                        <a:pt x="7367" y="5657"/>
                      </a:lnTo>
                      <a:lnTo>
                        <a:pt x="7445" y="5677"/>
                      </a:lnTo>
                      <a:lnTo>
                        <a:pt x="7523" y="5693"/>
                      </a:lnTo>
                      <a:lnTo>
                        <a:pt x="7600" y="5705"/>
                      </a:lnTo>
                    </a:path>
                  </a:pathLst>
                </a:custGeom>
                <a:noFill/>
                <a:ln w="31750">
                  <a:solidFill>
                    <a:srgbClr val="000066"/>
                  </a:solidFill>
                  <a:prstDash val="sysDash"/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79" name="Freeform 78"/>
                <p:cNvSpPr>
                  <a:spLocks/>
                </p:cNvSpPr>
                <p:nvPr/>
              </p:nvSpPr>
              <p:spPr bwMode="auto">
                <a:xfrm>
                  <a:off x="7785100" y="5738813"/>
                  <a:ext cx="123825" cy="6350"/>
                </a:xfrm>
                <a:custGeom>
                  <a:avLst/>
                  <a:gdLst>
                    <a:gd name="T0" fmla="*/ 0 w 156"/>
                    <a:gd name="T1" fmla="*/ 0 h 8"/>
                    <a:gd name="T2" fmla="*/ 78 w 156"/>
                    <a:gd name="T3" fmla="*/ 7 h 8"/>
                    <a:gd name="T4" fmla="*/ 156 w 156"/>
                    <a:gd name="T5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6" h="8">
                      <a:moveTo>
                        <a:pt x="0" y="0"/>
                      </a:moveTo>
                      <a:lnTo>
                        <a:pt x="78" y="7"/>
                      </a:lnTo>
                      <a:lnTo>
                        <a:pt x="156" y="8"/>
                      </a:lnTo>
                    </a:path>
                  </a:pathLst>
                </a:custGeom>
                <a:noFill/>
                <a:ln w="31750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80" name="Line 148"/>
                <p:cNvSpPr>
                  <a:spLocks noChangeShapeType="1"/>
                </p:cNvSpPr>
                <p:nvPr/>
              </p:nvSpPr>
              <p:spPr bwMode="auto">
                <a:xfrm>
                  <a:off x="7847013" y="5743575"/>
                  <a:ext cx="61912" cy="1587"/>
                </a:xfrm>
                <a:prstGeom prst="line">
                  <a:avLst/>
                </a:prstGeom>
                <a:noFill/>
                <a:ln w="9525">
                  <a:solidFill>
                    <a:srgbClr val="8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81" name="Line 176"/>
                <p:cNvSpPr>
                  <a:spLocks noChangeShapeType="1"/>
                </p:cNvSpPr>
                <p:nvPr/>
              </p:nvSpPr>
              <p:spPr bwMode="auto">
                <a:xfrm>
                  <a:off x="7847013" y="5745163"/>
                  <a:ext cx="61912" cy="1587"/>
                </a:xfrm>
                <a:prstGeom prst="line">
                  <a:avLst/>
                </a:prstGeom>
                <a:noFill/>
                <a:ln w="9525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 dirty="0"/>
                </a:p>
              </p:txBody>
            </p:sp>
            <p:sp>
              <p:nvSpPr>
                <p:cNvPr id="85" name="Freeform 178"/>
                <p:cNvSpPr>
                  <a:spLocks/>
                </p:cNvSpPr>
                <p:nvPr/>
              </p:nvSpPr>
              <p:spPr bwMode="auto">
                <a:xfrm>
                  <a:off x="1752600" y="1916113"/>
                  <a:ext cx="6094413" cy="3829050"/>
                </a:xfrm>
                <a:custGeom>
                  <a:avLst/>
                  <a:gdLst>
                    <a:gd name="T0" fmla="*/ 76 w 7678"/>
                    <a:gd name="T1" fmla="*/ 4379 h 4822"/>
                    <a:gd name="T2" fmla="*/ 231 w 7678"/>
                    <a:gd name="T3" fmla="*/ 3570 h 4822"/>
                    <a:gd name="T4" fmla="*/ 387 w 7678"/>
                    <a:gd name="T5" fmla="*/ 2862 h 4822"/>
                    <a:gd name="T6" fmla="*/ 542 w 7678"/>
                    <a:gd name="T7" fmla="*/ 2248 h 4822"/>
                    <a:gd name="T8" fmla="*/ 697 w 7678"/>
                    <a:gd name="T9" fmla="*/ 1722 h 4822"/>
                    <a:gd name="T10" fmla="*/ 853 w 7678"/>
                    <a:gd name="T11" fmla="*/ 1277 h 4822"/>
                    <a:gd name="T12" fmla="*/ 1008 w 7678"/>
                    <a:gd name="T13" fmla="*/ 909 h 4822"/>
                    <a:gd name="T14" fmla="*/ 1162 w 7678"/>
                    <a:gd name="T15" fmla="*/ 611 h 4822"/>
                    <a:gd name="T16" fmla="*/ 1317 w 7678"/>
                    <a:gd name="T17" fmla="*/ 378 h 4822"/>
                    <a:gd name="T18" fmla="*/ 1473 w 7678"/>
                    <a:gd name="T19" fmla="*/ 206 h 4822"/>
                    <a:gd name="T20" fmla="*/ 1628 w 7678"/>
                    <a:gd name="T21" fmla="*/ 89 h 4822"/>
                    <a:gd name="T22" fmla="*/ 1783 w 7678"/>
                    <a:gd name="T23" fmla="*/ 22 h 4822"/>
                    <a:gd name="T24" fmla="*/ 1939 w 7678"/>
                    <a:gd name="T25" fmla="*/ 0 h 4822"/>
                    <a:gd name="T26" fmla="*/ 2094 w 7678"/>
                    <a:gd name="T27" fmla="*/ 21 h 4822"/>
                    <a:gd name="T28" fmla="*/ 2248 w 7678"/>
                    <a:gd name="T29" fmla="*/ 76 h 4822"/>
                    <a:gd name="T30" fmla="*/ 2403 w 7678"/>
                    <a:gd name="T31" fmla="*/ 166 h 4822"/>
                    <a:gd name="T32" fmla="*/ 2559 w 7678"/>
                    <a:gd name="T33" fmla="*/ 285 h 4822"/>
                    <a:gd name="T34" fmla="*/ 2714 w 7678"/>
                    <a:gd name="T35" fmla="*/ 427 h 4822"/>
                    <a:gd name="T36" fmla="*/ 2869 w 7678"/>
                    <a:gd name="T37" fmla="*/ 593 h 4822"/>
                    <a:gd name="T38" fmla="*/ 3023 w 7678"/>
                    <a:gd name="T39" fmla="*/ 775 h 4822"/>
                    <a:gd name="T40" fmla="*/ 3179 w 7678"/>
                    <a:gd name="T41" fmla="*/ 973 h 4822"/>
                    <a:gd name="T42" fmla="*/ 3334 w 7678"/>
                    <a:gd name="T43" fmla="*/ 1182 h 4822"/>
                    <a:gd name="T44" fmla="*/ 3489 w 7678"/>
                    <a:gd name="T45" fmla="*/ 1400 h 4822"/>
                    <a:gd name="T46" fmla="*/ 3645 w 7678"/>
                    <a:gd name="T47" fmla="*/ 1623 h 4822"/>
                    <a:gd name="T48" fmla="*/ 3800 w 7678"/>
                    <a:gd name="T49" fmla="*/ 1851 h 4822"/>
                    <a:gd name="T50" fmla="*/ 3954 w 7678"/>
                    <a:gd name="T51" fmla="*/ 2079 h 4822"/>
                    <a:gd name="T52" fmla="*/ 4109 w 7678"/>
                    <a:gd name="T53" fmla="*/ 2307 h 4822"/>
                    <a:gd name="T54" fmla="*/ 4265 w 7678"/>
                    <a:gd name="T55" fmla="*/ 2531 h 4822"/>
                    <a:gd name="T56" fmla="*/ 4420 w 7678"/>
                    <a:gd name="T57" fmla="*/ 2751 h 4822"/>
                    <a:gd name="T58" fmla="*/ 4575 w 7678"/>
                    <a:gd name="T59" fmla="*/ 2963 h 4822"/>
                    <a:gd name="T60" fmla="*/ 4731 w 7678"/>
                    <a:gd name="T61" fmla="*/ 3169 h 4822"/>
                    <a:gd name="T62" fmla="*/ 4886 w 7678"/>
                    <a:gd name="T63" fmla="*/ 3363 h 4822"/>
                    <a:gd name="T64" fmla="*/ 5040 w 7678"/>
                    <a:gd name="T65" fmla="*/ 3548 h 4822"/>
                    <a:gd name="T66" fmla="*/ 5195 w 7678"/>
                    <a:gd name="T67" fmla="*/ 3722 h 4822"/>
                    <a:gd name="T68" fmla="*/ 5351 w 7678"/>
                    <a:gd name="T69" fmla="*/ 3883 h 4822"/>
                    <a:gd name="T70" fmla="*/ 5506 w 7678"/>
                    <a:gd name="T71" fmla="*/ 4031 h 4822"/>
                    <a:gd name="T72" fmla="*/ 5661 w 7678"/>
                    <a:gd name="T73" fmla="*/ 4165 h 4822"/>
                    <a:gd name="T74" fmla="*/ 5817 w 7678"/>
                    <a:gd name="T75" fmla="*/ 4286 h 4822"/>
                    <a:gd name="T76" fmla="*/ 5972 w 7678"/>
                    <a:gd name="T77" fmla="*/ 4395 h 4822"/>
                    <a:gd name="T78" fmla="*/ 6126 w 7678"/>
                    <a:gd name="T79" fmla="*/ 4489 h 4822"/>
                    <a:gd name="T80" fmla="*/ 6281 w 7678"/>
                    <a:gd name="T81" fmla="*/ 4569 h 4822"/>
                    <a:gd name="T82" fmla="*/ 6437 w 7678"/>
                    <a:gd name="T83" fmla="*/ 4636 h 4822"/>
                    <a:gd name="T84" fmla="*/ 6592 w 7678"/>
                    <a:gd name="T85" fmla="*/ 4692 h 4822"/>
                    <a:gd name="T86" fmla="*/ 6747 w 7678"/>
                    <a:gd name="T87" fmla="*/ 4735 h 4822"/>
                    <a:gd name="T88" fmla="*/ 6901 w 7678"/>
                    <a:gd name="T89" fmla="*/ 4768 h 4822"/>
                    <a:gd name="T90" fmla="*/ 7057 w 7678"/>
                    <a:gd name="T91" fmla="*/ 4792 h 4822"/>
                    <a:gd name="T92" fmla="*/ 7212 w 7678"/>
                    <a:gd name="T93" fmla="*/ 4808 h 4822"/>
                    <a:gd name="T94" fmla="*/ 7367 w 7678"/>
                    <a:gd name="T95" fmla="*/ 4817 h 4822"/>
                    <a:gd name="T96" fmla="*/ 7523 w 7678"/>
                    <a:gd name="T97" fmla="*/ 4822 h 4822"/>
                    <a:gd name="T98" fmla="*/ 7678 w 7678"/>
                    <a:gd name="T99" fmla="*/ 4822 h 48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678" h="4822">
                      <a:moveTo>
                        <a:pt x="0" y="4822"/>
                      </a:moveTo>
                      <a:lnTo>
                        <a:pt x="76" y="4379"/>
                      </a:lnTo>
                      <a:lnTo>
                        <a:pt x="155" y="3963"/>
                      </a:lnTo>
                      <a:lnTo>
                        <a:pt x="231" y="3570"/>
                      </a:lnTo>
                      <a:lnTo>
                        <a:pt x="309" y="3205"/>
                      </a:lnTo>
                      <a:lnTo>
                        <a:pt x="387" y="2862"/>
                      </a:lnTo>
                      <a:lnTo>
                        <a:pt x="464" y="2543"/>
                      </a:lnTo>
                      <a:lnTo>
                        <a:pt x="542" y="2248"/>
                      </a:lnTo>
                      <a:lnTo>
                        <a:pt x="620" y="1974"/>
                      </a:lnTo>
                      <a:lnTo>
                        <a:pt x="697" y="1722"/>
                      </a:lnTo>
                      <a:lnTo>
                        <a:pt x="775" y="1489"/>
                      </a:lnTo>
                      <a:lnTo>
                        <a:pt x="853" y="1277"/>
                      </a:lnTo>
                      <a:lnTo>
                        <a:pt x="930" y="1084"/>
                      </a:lnTo>
                      <a:lnTo>
                        <a:pt x="1008" y="909"/>
                      </a:lnTo>
                      <a:lnTo>
                        <a:pt x="1084" y="751"/>
                      </a:lnTo>
                      <a:lnTo>
                        <a:pt x="1162" y="611"/>
                      </a:lnTo>
                      <a:lnTo>
                        <a:pt x="1240" y="486"/>
                      </a:lnTo>
                      <a:lnTo>
                        <a:pt x="1317" y="378"/>
                      </a:lnTo>
                      <a:lnTo>
                        <a:pt x="1395" y="285"/>
                      </a:lnTo>
                      <a:lnTo>
                        <a:pt x="1473" y="206"/>
                      </a:lnTo>
                      <a:lnTo>
                        <a:pt x="1550" y="140"/>
                      </a:lnTo>
                      <a:lnTo>
                        <a:pt x="1628" y="89"/>
                      </a:lnTo>
                      <a:lnTo>
                        <a:pt x="1706" y="49"/>
                      </a:lnTo>
                      <a:lnTo>
                        <a:pt x="1783" y="22"/>
                      </a:lnTo>
                      <a:lnTo>
                        <a:pt x="1861" y="6"/>
                      </a:lnTo>
                      <a:lnTo>
                        <a:pt x="1939" y="0"/>
                      </a:lnTo>
                      <a:lnTo>
                        <a:pt x="2015" y="5"/>
                      </a:lnTo>
                      <a:lnTo>
                        <a:pt x="2094" y="21"/>
                      </a:lnTo>
                      <a:lnTo>
                        <a:pt x="2170" y="45"/>
                      </a:lnTo>
                      <a:lnTo>
                        <a:pt x="2248" y="76"/>
                      </a:lnTo>
                      <a:lnTo>
                        <a:pt x="2326" y="118"/>
                      </a:lnTo>
                      <a:lnTo>
                        <a:pt x="2403" y="166"/>
                      </a:lnTo>
                      <a:lnTo>
                        <a:pt x="2481" y="222"/>
                      </a:lnTo>
                      <a:lnTo>
                        <a:pt x="2559" y="285"/>
                      </a:lnTo>
                      <a:lnTo>
                        <a:pt x="2636" y="354"/>
                      </a:lnTo>
                      <a:lnTo>
                        <a:pt x="2714" y="427"/>
                      </a:lnTo>
                      <a:lnTo>
                        <a:pt x="2792" y="507"/>
                      </a:lnTo>
                      <a:lnTo>
                        <a:pt x="2869" y="593"/>
                      </a:lnTo>
                      <a:lnTo>
                        <a:pt x="2947" y="682"/>
                      </a:lnTo>
                      <a:lnTo>
                        <a:pt x="3023" y="775"/>
                      </a:lnTo>
                      <a:lnTo>
                        <a:pt x="3101" y="872"/>
                      </a:lnTo>
                      <a:lnTo>
                        <a:pt x="3179" y="973"/>
                      </a:lnTo>
                      <a:lnTo>
                        <a:pt x="3256" y="1076"/>
                      </a:lnTo>
                      <a:lnTo>
                        <a:pt x="3334" y="1182"/>
                      </a:lnTo>
                      <a:lnTo>
                        <a:pt x="3412" y="1290"/>
                      </a:lnTo>
                      <a:lnTo>
                        <a:pt x="3489" y="1400"/>
                      </a:lnTo>
                      <a:lnTo>
                        <a:pt x="3567" y="1510"/>
                      </a:lnTo>
                      <a:lnTo>
                        <a:pt x="3645" y="1623"/>
                      </a:lnTo>
                      <a:lnTo>
                        <a:pt x="3722" y="1737"/>
                      </a:lnTo>
                      <a:lnTo>
                        <a:pt x="3800" y="1851"/>
                      </a:lnTo>
                      <a:lnTo>
                        <a:pt x="3878" y="1965"/>
                      </a:lnTo>
                      <a:lnTo>
                        <a:pt x="3954" y="2079"/>
                      </a:lnTo>
                      <a:lnTo>
                        <a:pt x="4033" y="2193"/>
                      </a:lnTo>
                      <a:lnTo>
                        <a:pt x="4109" y="2307"/>
                      </a:lnTo>
                      <a:lnTo>
                        <a:pt x="4187" y="2419"/>
                      </a:lnTo>
                      <a:lnTo>
                        <a:pt x="4265" y="2531"/>
                      </a:lnTo>
                      <a:lnTo>
                        <a:pt x="4342" y="2642"/>
                      </a:lnTo>
                      <a:lnTo>
                        <a:pt x="4420" y="2751"/>
                      </a:lnTo>
                      <a:lnTo>
                        <a:pt x="4498" y="2858"/>
                      </a:lnTo>
                      <a:lnTo>
                        <a:pt x="4575" y="2963"/>
                      </a:lnTo>
                      <a:lnTo>
                        <a:pt x="4653" y="3067"/>
                      </a:lnTo>
                      <a:lnTo>
                        <a:pt x="4731" y="3169"/>
                      </a:lnTo>
                      <a:lnTo>
                        <a:pt x="4808" y="3267"/>
                      </a:lnTo>
                      <a:lnTo>
                        <a:pt x="4886" y="3363"/>
                      </a:lnTo>
                      <a:lnTo>
                        <a:pt x="4962" y="3457"/>
                      </a:lnTo>
                      <a:lnTo>
                        <a:pt x="5040" y="3548"/>
                      </a:lnTo>
                      <a:lnTo>
                        <a:pt x="5118" y="3637"/>
                      </a:lnTo>
                      <a:lnTo>
                        <a:pt x="5195" y="3722"/>
                      </a:lnTo>
                      <a:lnTo>
                        <a:pt x="5273" y="3803"/>
                      </a:lnTo>
                      <a:lnTo>
                        <a:pt x="5351" y="3883"/>
                      </a:lnTo>
                      <a:lnTo>
                        <a:pt x="5428" y="3958"/>
                      </a:lnTo>
                      <a:lnTo>
                        <a:pt x="5506" y="4031"/>
                      </a:lnTo>
                      <a:lnTo>
                        <a:pt x="5584" y="4100"/>
                      </a:lnTo>
                      <a:lnTo>
                        <a:pt x="5661" y="4165"/>
                      </a:lnTo>
                      <a:lnTo>
                        <a:pt x="5739" y="4227"/>
                      </a:lnTo>
                      <a:lnTo>
                        <a:pt x="5817" y="4286"/>
                      </a:lnTo>
                      <a:lnTo>
                        <a:pt x="5893" y="4342"/>
                      </a:lnTo>
                      <a:lnTo>
                        <a:pt x="5972" y="4395"/>
                      </a:lnTo>
                      <a:lnTo>
                        <a:pt x="6048" y="4443"/>
                      </a:lnTo>
                      <a:lnTo>
                        <a:pt x="6126" y="4489"/>
                      </a:lnTo>
                      <a:lnTo>
                        <a:pt x="6204" y="4530"/>
                      </a:lnTo>
                      <a:lnTo>
                        <a:pt x="6281" y="4569"/>
                      </a:lnTo>
                      <a:lnTo>
                        <a:pt x="6359" y="4604"/>
                      </a:lnTo>
                      <a:lnTo>
                        <a:pt x="6437" y="4636"/>
                      </a:lnTo>
                      <a:lnTo>
                        <a:pt x="6514" y="4666"/>
                      </a:lnTo>
                      <a:lnTo>
                        <a:pt x="6592" y="4692"/>
                      </a:lnTo>
                      <a:lnTo>
                        <a:pt x="6670" y="4715"/>
                      </a:lnTo>
                      <a:lnTo>
                        <a:pt x="6747" y="4735"/>
                      </a:lnTo>
                      <a:lnTo>
                        <a:pt x="6825" y="4754"/>
                      </a:lnTo>
                      <a:lnTo>
                        <a:pt x="6901" y="4768"/>
                      </a:lnTo>
                      <a:lnTo>
                        <a:pt x="6979" y="4781"/>
                      </a:lnTo>
                      <a:lnTo>
                        <a:pt x="7057" y="4792"/>
                      </a:lnTo>
                      <a:lnTo>
                        <a:pt x="7134" y="4802"/>
                      </a:lnTo>
                      <a:lnTo>
                        <a:pt x="7212" y="4808"/>
                      </a:lnTo>
                      <a:lnTo>
                        <a:pt x="7290" y="4813"/>
                      </a:lnTo>
                      <a:lnTo>
                        <a:pt x="7367" y="4817"/>
                      </a:lnTo>
                      <a:lnTo>
                        <a:pt x="7445" y="4821"/>
                      </a:lnTo>
                      <a:lnTo>
                        <a:pt x="7523" y="4822"/>
                      </a:lnTo>
                      <a:lnTo>
                        <a:pt x="7600" y="4822"/>
                      </a:lnTo>
                      <a:lnTo>
                        <a:pt x="7678" y="4822"/>
                      </a:lnTo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2857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dirty="0"/>
                </a:p>
              </p:txBody>
            </p:sp>
          </p:grpSp>
          <p:sp>
            <p:nvSpPr>
              <p:cNvPr id="10" name="TextBox 9"/>
              <p:cNvSpPr txBox="1"/>
              <p:nvPr/>
            </p:nvSpPr>
            <p:spPr>
              <a:xfrm rot="16200000">
                <a:off x="-518680" y="3209636"/>
                <a:ext cx="41101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Size of variance in HWE conditions</a:t>
                </a:r>
              </a:p>
            </p:txBody>
          </p:sp>
          <p:sp>
            <p:nvSpPr>
              <p:cNvPr id="14" name="Freeform 151"/>
              <p:cNvSpPr>
                <a:spLocks/>
              </p:cNvSpPr>
              <p:nvPr/>
            </p:nvSpPr>
            <p:spPr bwMode="auto">
              <a:xfrm>
                <a:off x="1752600" y="4610100"/>
                <a:ext cx="6094413" cy="1135063"/>
              </a:xfrm>
              <a:custGeom>
                <a:avLst/>
                <a:gdLst>
                  <a:gd name="T0" fmla="*/ 76 w 7678"/>
                  <a:gd name="T1" fmla="*/ 1428 h 1429"/>
                  <a:gd name="T2" fmla="*/ 231 w 7678"/>
                  <a:gd name="T3" fmla="*/ 1410 h 1429"/>
                  <a:gd name="T4" fmla="*/ 387 w 7678"/>
                  <a:gd name="T5" fmla="*/ 1378 h 1429"/>
                  <a:gd name="T6" fmla="*/ 542 w 7678"/>
                  <a:gd name="T7" fmla="*/ 1334 h 1429"/>
                  <a:gd name="T8" fmla="*/ 697 w 7678"/>
                  <a:gd name="T9" fmla="*/ 1276 h 1429"/>
                  <a:gd name="T10" fmla="*/ 853 w 7678"/>
                  <a:gd name="T11" fmla="*/ 1211 h 1429"/>
                  <a:gd name="T12" fmla="*/ 1008 w 7678"/>
                  <a:gd name="T13" fmla="*/ 1137 h 1429"/>
                  <a:gd name="T14" fmla="*/ 1162 w 7678"/>
                  <a:gd name="T15" fmla="*/ 1058 h 1429"/>
                  <a:gd name="T16" fmla="*/ 1317 w 7678"/>
                  <a:gd name="T17" fmla="*/ 975 h 1429"/>
                  <a:gd name="T18" fmla="*/ 1473 w 7678"/>
                  <a:gd name="T19" fmla="*/ 889 h 1429"/>
                  <a:gd name="T20" fmla="*/ 1628 w 7678"/>
                  <a:gd name="T21" fmla="*/ 801 h 1429"/>
                  <a:gd name="T22" fmla="*/ 1783 w 7678"/>
                  <a:gd name="T23" fmla="*/ 713 h 1429"/>
                  <a:gd name="T24" fmla="*/ 1939 w 7678"/>
                  <a:gd name="T25" fmla="*/ 626 h 1429"/>
                  <a:gd name="T26" fmla="*/ 2094 w 7678"/>
                  <a:gd name="T27" fmla="*/ 541 h 1429"/>
                  <a:gd name="T28" fmla="*/ 2248 w 7678"/>
                  <a:gd name="T29" fmla="*/ 461 h 1429"/>
                  <a:gd name="T30" fmla="*/ 2403 w 7678"/>
                  <a:gd name="T31" fmla="*/ 383 h 1429"/>
                  <a:gd name="T32" fmla="*/ 2559 w 7678"/>
                  <a:gd name="T33" fmla="*/ 311 h 1429"/>
                  <a:gd name="T34" fmla="*/ 2714 w 7678"/>
                  <a:gd name="T35" fmla="*/ 246 h 1429"/>
                  <a:gd name="T36" fmla="*/ 2869 w 7678"/>
                  <a:gd name="T37" fmla="*/ 187 h 1429"/>
                  <a:gd name="T38" fmla="*/ 3023 w 7678"/>
                  <a:gd name="T39" fmla="*/ 136 h 1429"/>
                  <a:gd name="T40" fmla="*/ 3179 w 7678"/>
                  <a:gd name="T41" fmla="*/ 91 h 1429"/>
                  <a:gd name="T42" fmla="*/ 3334 w 7678"/>
                  <a:gd name="T43" fmla="*/ 56 h 1429"/>
                  <a:gd name="T44" fmla="*/ 3489 w 7678"/>
                  <a:gd name="T45" fmla="*/ 29 h 1429"/>
                  <a:gd name="T46" fmla="*/ 3645 w 7678"/>
                  <a:gd name="T47" fmla="*/ 12 h 1429"/>
                  <a:gd name="T48" fmla="*/ 3800 w 7678"/>
                  <a:gd name="T49" fmla="*/ 2 h 1429"/>
                  <a:gd name="T50" fmla="*/ 3954 w 7678"/>
                  <a:gd name="T51" fmla="*/ 2 h 1429"/>
                  <a:gd name="T52" fmla="*/ 4109 w 7678"/>
                  <a:gd name="T53" fmla="*/ 12 h 1429"/>
                  <a:gd name="T54" fmla="*/ 4265 w 7678"/>
                  <a:gd name="T55" fmla="*/ 29 h 1429"/>
                  <a:gd name="T56" fmla="*/ 4420 w 7678"/>
                  <a:gd name="T57" fmla="*/ 56 h 1429"/>
                  <a:gd name="T58" fmla="*/ 4575 w 7678"/>
                  <a:gd name="T59" fmla="*/ 91 h 1429"/>
                  <a:gd name="T60" fmla="*/ 4731 w 7678"/>
                  <a:gd name="T61" fmla="*/ 136 h 1429"/>
                  <a:gd name="T62" fmla="*/ 4886 w 7678"/>
                  <a:gd name="T63" fmla="*/ 187 h 1429"/>
                  <a:gd name="T64" fmla="*/ 5040 w 7678"/>
                  <a:gd name="T65" fmla="*/ 246 h 1429"/>
                  <a:gd name="T66" fmla="*/ 5195 w 7678"/>
                  <a:gd name="T67" fmla="*/ 311 h 1429"/>
                  <a:gd name="T68" fmla="*/ 5351 w 7678"/>
                  <a:gd name="T69" fmla="*/ 383 h 1429"/>
                  <a:gd name="T70" fmla="*/ 5506 w 7678"/>
                  <a:gd name="T71" fmla="*/ 461 h 1429"/>
                  <a:gd name="T72" fmla="*/ 5661 w 7678"/>
                  <a:gd name="T73" fmla="*/ 541 h 1429"/>
                  <a:gd name="T74" fmla="*/ 5817 w 7678"/>
                  <a:gd name="T75" fmla="*/ 626 h 1429"/>
                  <a:gd name="T76" fmla="*/ 5972 w 7678"/>
                  <a:gd name="T77" fmla="*/ 713 h 1429"/>
                  <a:gd name="T78" fmla="*/ 6126 w 7678"/>
                  <a:gd name="T79" fmla="*/ 801 h 1429"/>
                  <a:gd name="T80" fmla="*/ 6281 w 7678"/>
                  <a:gd name="T81" fmla="*/ 889 h 1429"/>
                  <a:gd name="T82" fmla="*/ 6437 w 7678"/>
                  <a:gd name="T83" fmla="*/ 975 h 1429"/>
                  <a:gd name="T84" fmla="*/ 6592 w 7678"/>
                  <a:gd name="T85" fmla="*/ 1058 h 1429"/>
                  <a:gd name="T86" fmla="*/ 6747 w 7678"/>
                  <a:gd name="T87" fmla="*/ 1137 h 1429"/>
                  <a:gd name="T88" fmla="*/ 6901 w 7678"/>
                  <a:gd name="T89" fmla="*/ 1211 h 1429"/>
                  <a:gd name="T90" fmla="*/ 7057 w 7678"/>
                  <a:gd name="T91" fmla="*/ 1276 h 1429"/>
                  <a:gd name="T92" fmla="*/ 7212 w 7678"/>
                  <a:gd name="T93" fmla="*/ 1334 h 1429"/>
                  <a:gd name="T94" fmla="*/ 7367 w 7678"/>
                  <a:gd name="T95" fmla="*/ 1378 h 1429"/>
                  <a:gd name="T96" fmla="*/ 7523 w 7678"/>
                  <a:gd name="T97" fmla="*/ 1410 h 1429"/>
                  <a:gd name="T98" fmla="*/ 7678 w 7678"/>
                  <a:gd name="T99" fmla="*/ 1428 h 1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7678" h="1429">
                    <a:moveTo>
                      <a:pt x="0" y="1429"/>
                    </a:moveTo>
                    <a:lnTo>
                      <a:pt x="76" y="1428"/>
                    </a:lnTo>
                    <a:lnTo>
                      <a:pt x="155" y="1421"/>
                    </a:lnTo>
                    <a:lnTo>
                      <a:pt x="231" y="1410"/>
                    </a:lnTo>
                    <a:lnTo>
                      <a:pt x="309" y="1396"/>
                    </a:lnTo>
                    <a:lnTo>
                      <a:pt x="387" y="1378"/>
                    </a:lnTo>
                    <a:lnTo>
                      <a:pt x="464" y="1358"/>
                    </a:lnTo>
                    <a:lnTo>
                      <a:pt x="542" y="1334"/>
                    </a:lnTo>
                    <a:lnTo>
                      <a:pt x="620" y="1306"/>
                    </a:lnTo>
                    <a:lnTo>
                      <a:pt x="697" y="1276"/>
                    </a:lnTo>
                    <a:lnTo>
                      <a:pt x="775" y="1244"/>
                    </a:lnTo>
                    <a:lnTo>
                      <a:pt x="853" y="1211"/>
                    </a:lnTo>
                    <a:lnTo>
                      <a:pt x="930" y="1174"/>
                    </a:lnTo>
                    <a:lnTo>
                      <a:pt x="1008" y="1137"/>
                    </a:lnTo>
                    <a:lnTo>
                      <a:pt x="1084" y="1098"/>
                    </a:lnTo>
                    <a:lnTo>
                      <a:pt x="1162" y="1058"/>
                    </a:lnTo>
                    <a:lnTo>
                      <a:pt x="1240" y="1016"/>
                    </a:lnTo>
                    <a:lnTo>
                      <a:pt x="1317" y="975"/>
                    </a:lnTo>
                    <a:lnTo>
                      <a:pt x="1395" y="932"/>
                    </a:lnTo>
                    <a:lnTo>
                      <a:pt x="1473" y="889"/>
                    </a:lnTo>
                    <a:lnTo>
                      <a:pt x="1550" y="844"/>
                    </a:lnTo>
                    <a:lnTo>
                      <a:pt x="1628" y="801"/>
                    </a:lnTo>
                    <a:lnTo>
                      <a:pt x="1706" y="756"/>
                    </a:lnTo>
                    <a:lnTo>
                      <a:pt x="1783" y="713"/>
                    </a:lnTo>
                    <a:lnTo>
                      <a:pt x="1861" y="669"/>
                    </a:lnTo>
                    <a:lnTo>
                      <a:pt x="1939" y="626"/>
                    </a:lnTo>
                    <a:lnTo>
                      <a:pt x="2015" y="584"/>
                    </a:lnTo>
                    <a:lnTo>
                      <a:pt x="2094" y="541"/>
                    </a:lnTo>
                    <a:lnTo>
                      <a:pt x="2170" y="501"/>
                    </a:lnTo>
                    <a:lnTo>
                      <a:pt x="2248" y="461"/>
                    </a:lnTo>
                    <a:lnTo>
                      <a:pt x="2326" y="421"/>
                    </a:lnTo>
                    <a:lnTo>
                      <a:pt x="2403" y="383"/>
                    </a:lnTo>
                    <a:lnTo>
                      <a:pt x="2481" y="346"/>
                    </a:lnTo>
                    <a:lnTo>
                      <a:pt x="2559" y="311"/>
                    </a:lnTo>
                    <a:lnTo>
                      <a:pt x="2636" y="278"/>
                    </a:lnTo>
                    <a:lnTo>
                      <a:pt x="2714" y="246"/>
                    </a:lnTo>
                    <a:lnTo>
                      <a:pt x="2792" y="216"/>
                    </a:lnTo>
                    <a:lnTo>
                      <a:pt x="2869" y="187"/>
                    </a:lnTo>
                    <a:lnTo>
                      <a:pt x="2947" y="162"/>
                    </a:lnTo>
                    <a:lnTo>
                      <a:pt x="3023" y="136"/>
                    </a:lnTo>
                    <a:lnTo>
                      <a:pt x="3101" y="114"/>
                    </a:lnTo>
                    <a:lnTo>
                      <a:pt x="3179" y="91"/>
                    </a:lnTo>
                    <a:lnTo>
                      <a:pt x="3256" y="74"/>
                    </a:lnTo>
                    <a:lnTo>
                      <a:pt x="3334" y="56"/>
                    </a:lnTo>
                    <a:lnTo>
                      <a:pt x="3412" y="42"/>
                    </a:lnTo>
                    <a:lnTo>
                      <a:pt x="3489" y="29"/>
                    </a:lnTo>
                    <a:lnTo>
                      <a:pt x="3567" y="20"/>
                    </a:lnTo>
                    <a:lnTo>
                      <a:pt x="3645" y="12"/>
                    </a:lnTo>
                    <a:lnTo>
                      <a:pt x="3722" y="5"/>
                    </a:lnTo>
                    <a:lnTo>
                      <a:pt x="3800" y="2"/>
                    </a:lnTo>
                    <a:lnTo>
                      <a:pt x="3878" y="0"/>
                    </a:lnTo>
                    <a:lnTo>
                      <a:pt x="3954" y="2"/>
                    </a:lnTo>
                    <a:lnTo>
                      <a:pt x="4033" y="5"/>
                    </a:lnTo>
                    <a:lnTo>
                      <a:pt x="4109" y="12"/>
                    </a:lnTo>
                    <a:lnTo>
                      <a:pt x="4187" y="20"/>
                    </a:lnTo>
                    <a:lnTo>
                      <a:pt x="4265" y="29"/>
                    </a:lnTo>
                    <a:lnTo>
                      <a:pt x="4342" y="42"/>
                    </a:lnTo>
                    <a:lnTo>
                      <a:pt x="4420" y="56"/>
                    </a:lnTo>
                    <a:lnTo>
                      <a:pt x="4498" y="74"/>
                    </a:lnTo>
                    <a:lnTo>
                      <a:pt x="4575" y="91"/>
                    </a:lnTo>
                    <a:lnTo>
                      <a:pt x="4653" y="114"/>
                    </a:lnTo>
                    <a:lnTo>
                      <a:pt x="4731" y="136"/>
                    </a:lnTo>
                    <a:lnTo>
                      <a:pt x="4808" y="162"/>
                    </a:lnTo>
                    <a:lnTo>
                      <a:pt x="4886" y="187"/>
                    </a:lnTo>
                    <a:lnTo>
                      <a:pt x="4962" y="216"/>
                    </a:lnTo>
                    <a:lnTo>
                      <a:pt x="5040" y="246"/>
                    </a:lnTo>
                    <a:lnTo>
                      <a:pt x="5118" y="278"/>
                    </a:lnTo>
                    <a:lnTo>
                      <a:pt x="5195" y="311"/>
                    </a:lnTo>
                    <a:lnTo>
                      <a:pt x="5273" y="346"/>
                    </a:lnTo>
                    <a:lnTo>
                      <a:pt x="5351" y="383"/>
                    </a:lnTo>
                    <a:lnTo>
                      <a:pt x="5428" y="421"/>
                    </a:lnTo>
                    <a:lnTo>
                      <a:pt x="5506" y="461"/>
                    </a:lnTo>
                    <a:lnTo>
                      <a:pt x="5584" y="501"/>
                    </a:lnTo>
                    <a:lnTo>
                      <a:pt x="5661" y="541"/>
                    </a:lnTo>
                    <a:lnTo>
                      <a:pt x="5739" y="584"/>
                    </a:lnTo>
                    <a:lnTo>
                      <a:pt x="5817" y="626"/>
                    </a:lnTo>
                    <a:lnTo>
                      <a:pt x="5893" y="669"/>
                    </a:lnTo>
                    <a:lnTo>
                      <a:pt x="5972" y="713"/>
                    </a:lnTo>
                    <a:lnTo>
                      <a:pt x="6048" y="756"/>
                    </a:lnTo>
                    <a:lnTo>
                      <a:pt x="6126" y="801"/>
                    </a:lnTo>
                    <a:lnTo>
                      <a:pt x="6204" y="844"/>
                    </a:lnTo>
                    <a:lnTo>
                      <a:pt x="6281" y="889"/>
                    </a:lnTo>
                    <a:lnTo>
                      <a:pt x="6359" y="932"/>
                    </a:lnTo>
                    <a:lnTo>
                      <a:pt x="6437" y="975"/>
                    </a:lnTo>
                    <a:lnTo>
                      <a:pt x="6514" y="1016"/>
                    </a:lnTo>
                    <a:lnTo>
                      <a:pt x="6592" y="1058"/>
                    </a:lnTo>
                    <a:lnTo>
                      <a:pt x="6670" y="1098"/>
                    </a:lnTo>
                    <a:lnTo>
                      <a:pt x="6747" y="1137"/>
                    </a:lnTo>
                    <a:lnTo>
                      <a:pt x="6825" y="1174"/>
                    </a:lnTo>
                    <a:lnTo>
                      <a:pt x="6901" y="1211"/>
                    </a:lnTo>
                    <a:lnTo>
                      <a:pt x="6979" y="1244"/>
                    </a:lnTo>
                    <a:lnTo>
                      <a:pt x="7057" y="1276"/>
                    </a:lnTo>
                    <a:lnTo>
                      <a:pt x="7134" y="1306"/>
                    </a:lnTo>
                    <a:lnTo>
                      <a:pt x="7212" y="1334"/>
                    </a:lnTo>
                    <a:lnTo>
                      <a:pt x="7290" y="1358"/>
                    </a:lnTo>
                    <a:lnTo>
                      <a:pt x="7367" y="1378"/>
                    </a:lnTo>
                    <a:lnTo>
                      <a:pt x="7445" y="1396"/>
                    </a:lnTo>
                    <a:lnTo>
                      <a:pt x="7523" y="1410"/>
                    </a:lnTo>
                    <a:lnTo>
                      <a:pt x="7600" y="1421"/>
                    </a:lnTo>
                    <a:lnTo>
                      <a:pt x="7678" y="1428"/>
                    </a:lnTo>
                  </a:path>
                </a:pathLst>
              </a:custGeom>
              <a:solidFill>
                <a:srgbClr val="F3B7FF">
                  <a:alpha val="63922"/>
                </a:srgbClr>
              </a:solidFill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" name="Rectangle 76"/>
              <p:cNvSpPr>
                <a:spLocks noChangeArrowheads="1"/>
              </p:cNvSpPr>
              <p:nvPr/>
            </p:nvSpPr>
            <p:spPr bwMode="auto">
              <a:xfrm>
                <a:off x="4615540" y="4763315"/>
                <a:ext cx="330219" cy="276999"/>
              </a:xfrm>
              <a:prstGeom prst="rect">
                <a:avLst/>
              </a:prstGeom>
              <a:solidFill>
                <a:srgbClr val="F3B7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altLang="en-US" dirty="0">
                    <a:latin typeface="Arial" charset="0"/>
                    <a:cs typeface="Times New Roman" pitchFamily="18" charset="0"/>
                  </a:rPr>
                  <a:t>σ²</a:t>
                </a:r>
                <a:r>
                  <a:rPr lang="en-GB" altLang="en-US" baseline="-25000" dirty="0">
                    <a:latin typeface="Arial" charset="0"/>
                    <a:cs typeface="Times New Roman" pitchFamily="18" charset="0"/>
                  </a:rPr>
                  <a:t>D</a:t>
                </a:r>
                <a:endParaRPr lang="en-GB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7" name="Rectangle 76"/>
              <p:cNvSpPr>
                <a:spLocks noChangeArrowheads="1"/>
              </p:cNvSpPr>
              <p:nvPr/>
            </p:nvSpPr>
            <p:spPr bwMode="auto">
              <a:xfrm>
                <a:off x="3146282" y="1896045"/>
                <a:ext cx="32220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altLang="en-US" dirty="0">
                    <a:solidFill>
                      <a:srgbClr val="000066"/>
                    </a:solidFill>
                    <a:latin typeface="Arial" charset="0"/>
                    <a:cs typeface="Times New Roman" pitchFamily="18" charset="0"/>
                  </a:rPr>
                  <a:t>σ²</a:t>
                </a:r>
                <a:r>
                  <a:rPr lang="en-GB" altLang="en-US" baseline="-25000" dirty="0">
                    <a:solidFill>
                      <a:srgbClr val="000066"/>
                    </a:solidFill>
                    <a:latin typeface="Arial" charset="0"/>
                    <a:cs typeface="Times New Roman" pitchFamily="18" charset="0"/>
                  </a:rPr>
                  <a:t>A</a:t>
                </a:r>
                <a:endParaRPr lang="en-GB" altLang="en-US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86" name="Line 193"/>
            <p:cNvSpPr>
              <a:spLocks noChangeShapeType="1"/>
            </p:cNvSpPr>
            <p:nvPr/>
          </p:nvSpPr>
          <p:spPr bwMode="auto">
            <a:xfrm>
              <a:off x="1177433" y="3370029"/>
              <a:ext cx="1587" cy="2628000"/>
            </a:xfrm>
            <a:prstGeom prst="line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  <a:round/>
              <a:headEnd type="oval"/>
              <a:tailEnd type="oval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7" name="Line 193"/>
            <p:cNvSpPr>
              <a:spLocks noChangeShapeType="1"/>
            </p:cNvSpPr>
            <p:nvPr/>
          </p:nvSpPr>
          <p:spPr bwMode="auto">
            <a:xfrm>
              <a:off x="2094971" y="2182029"/>
              <a:ext cx="1587" cy="3816000"/>
            </a:xfrm>
            <a:prstGeom prst="line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  <a:round/>
              <a:headEnd type="oval"/>
              <a:tailEnd type="oval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8" name="Line 193"/>
            <p:cNvSpPr>
              <a:spLocks noChangeShapeType="1"/>
            </p:cNvSpPr>
            <p:nvPr/>
          </p:nvSpPr>
          <p:spPr bwMode="auto">
            <a:xfrm>
              <a:off x="5489771" y="5530029"/>
              <a:ext cx="1587" cy="4680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 type="oval"/>
              <a:tailEnd type="oval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2" name="Rectangle 76"/>
            <p:cNvSpPr>
              <a:spLocks noChangeArrowheads="1"/>
            </p:cNvSpPr>
            <p:nvPr/>
          </p:nvSpPr>
          <p:spPr bwMode="auto">
            <a:xfrm>
              <a:off x="2919830" y="1446628"/>
              <a:ext cx="1772515" cy="553998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GB" altLang="en-US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σ²</a:t>
              </a:r>
              <a:r>
                <a:rPr lang="en-GB" altLang="en-US" baseline="-25000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r>
                <a:rPr lang="en-GB" altLang="en-US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σ²</a:t>
              </a:r>
              <a:r>
                <a:rPr lang="en-GB" altLang="en-US" baseline="-25000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</a:t>
              </a:r>
              <a:r>
                <a:rPr lang="en-GB" altLang="en-US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  σ²</a:t>
              </a:r>
              <a:r>
                <a:rPr lang="en-GB" altLang="en-US" baseline="-25000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br>
                <a:rPr lang="en-GB" altLang="en-US" baseline="-25000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altLang="en-US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a=d=1</a:t>
              </a:r>
              <a:endParaRPr lang="en-GB" altLang="en-US" dirty="0">
                <a:solidFill>
                  <a:srgbClr val="000066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553496" y="960998"/>
            <a:ext cx="6559997" cy="4431983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Selection ‚for‘ A1 will increase its frequency and change a-mount and composition of the genetic variance that is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contri-buted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by this locus to this trait. When conducting Population Breeding (for instance 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via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Recurrent Selection for GCA), σ²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is exploited. As long as we increase the frequency of dominant,  favourable alleles from p(A1)≈0 across p(A1)=10% to p(A1)=25%, we simultaneously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</a:t>
            </a: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σ²</a:t>
            </a:r>
            <a:r>
              <a:rPr lang="en-GB" baseline="-25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Gain from selection will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and we suffer very little from not-exploiting σ²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Eventually we may reach allele frequencies such as </a:t>
            </a: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p=80%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Most of σ²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is spent, and, relatively, σ²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looks interesting. ‚Better exploit it now‘. This becomes an option if we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switched from Population Breeding to Hybrid Breeding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In many crops, sunflower, corn, rye, sugar beet, earlier or later breeders switched to Hybrid Breeding. One reason is visible here.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1527368" y="6365560"/>
            <a:ext cx="62653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31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1277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040" y="937702"/>
            <a:ext cx="3957393" cy="580334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/>
          <p:cNvGrpSpPr/>
          <p:nvPr/>
        </p:nvGrpSpPr>
        <p:grpSpPr>
          <a:xfrm>
            <a:off x="0" y="937702"/>
            <a:ext cx="4056040" cy="5746112"/>
            <a:chOff x="0" y="937702"/>
            <a:chExt cx="4056040" cy="5746112"/>
          </a:xfrm>
        </p:grpSpPr>
        <p:graphicFrame>
          <p:nvGraphicFramePr>
            <p:cNvPr id="5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64695905"/>
                </p:ext>
              </p:extLst>
            </p:nvPr>
          </p:nvGraphicFramePr>
          <p:xfrm>
            <a:off x="60040" y="946786"/>
            <a:ext cx="3996000" cy="57370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976" name="Dokument" r:id="rId3" imgW="6864396" imgH="10172810" progId="Word.Document.8">
                    <p:embed/>
                  </p:oleObj>
                </mc:Choice>
                <mc:Fallback>
                  <p:oleObj name="Dokument" r:id="rId3" imgW="6864396" imgH="10172810" progId="Word.Document.8">
                    <p:embed/>
                    <p:pic>
                      <p:nvPicPr>
                        <p:cNvPr id="32771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040" y="946786"/>
                          <a:ext cx="3996000" cy="57370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Rectangle 14"/>
            <p:cNvSpPr/>
            <p:nvPr/>
          </p:nvSpPr>
          <p:spPr>
            <a:xfrm>
              <a:off x="0" y="937702"/>
              <a:ext cx="844510" cy="74549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662270" y="2579986"/>
              <a:ext cx="872011" cy="2266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675391" y="4276567"/>
              <a:ext cx="872011" cy="2266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714752" y="5908001"/>
              <a:ext cx="872011" cy="2266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92099" y="6040967"/>
              <a:ext cx="3725334" cy="6428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262089" y="2754848"/>
              <a:ext cx="3669249" cy="3338042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4096452" y="1377278"/>
            <a:ext cx="8017042" cy="53553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Dependency of the population </a:t>
            </a: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and of the additive genetic standard deviation on the allele frequency, shown with different degrees of dominance (d/a). Assume 100 loci, all with identical allele effects (a=1) and in each situation all with identical allele frequency. If the population is for instance at p(A1)=0.25 for one locus, then the ‘number-1 allele’ of all further 99 loci shows 25%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frequeny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too*).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Anyway: HWE, no Epistasis, LD=0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HHG &amp; FG, Hohenheim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saw earlier that with </a:t>
            </a: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d=0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µ of the population increases linearly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p(A1)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The short vertical bars indicate the variance (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</a:t>
            </a:r>
            <a:r>
              <a:rPr lang="el-G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de-DE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² but </a:t>
            </a:r>
            <a:r>
              <a:rPr lang="el-G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de-DE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l-GR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of the Breeding Values, which is maximum at p=q (and zero at p=0 and p=1).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With d&lt;0, maximum of additive variance is not at p=q but at the zone of p&lt;q, as we saw earlier. You remember, with d=a, σ²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is maximum at p(A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)=0.25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We saw that with d&gt;a, µ of the population is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maximum at p&lt;1.0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Indeed, if the heterozygotes perform ‚better‘ than either homozygotes (d&gt;a), then maximum cannot be at p=1, because there, heterozygosity is impossible. 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1527368" y="6365560"/>
            <a:ext cx="62653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32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8445" y="6185069"/>
            <a:ext cx="287715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Allele frequency p(A1)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441427" y="6192268"/>
            <a:ext cx="2843336" cy="8736"/>
          </a:xfrm>
          <a:prstGeom prst="straightConnector1">
            <a:avLst/>
          </a:prstGeom>
          <a:ln w="28575">
            <a:solidFill>
              <a:srgbClr val="0000FF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15"/>
          <p:cNvSpPr txBox="1"/>
          <p:nvPr/>
        </p:nvSpPr>
        <p:spPr>
          <a:xfrm>
            <a:off x="60040" y="49629"/>
            <a:ext cx="12053454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One of my favourite because amazing, instructive, awesome ;-) diagrams in Quantitative Genetics. </a:t>
            </a: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 though it is only based on our Genetic Model.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52000" y="990000"/>
            <a:ext cx="3669249" cy="1728000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1064623" y="1201783"/>
            <a:ext cx="2217420" cy="1397727"/>
          </a:xfrm>
          <a:prstGeom prst="line">
            <a:avLst/>
          </a:prstGeom>
          <a:ln w="190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2736000" y="4464000"/>
            <a:ext cx="216000" cy="216000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2897622" y="5654658"/>
            <a:ext cx="757910" cy="276999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p(A1)=1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Diamond 9"/>
          <p:cNvSpPr/>
          <p:nvPr/>
        </p:nvSpPr>
        <p:spPr>
          <a:xfrm>
            <a:off x="3214513" y="5294490"/>
            <a:ext cx="108000" cy="108000"/>
          </a:xfrm>
          <a:prstGeom prst="diamond">
            <a:avLst/>
          </a:prstGeom>
          <a:noFill/>
          <a:ln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Arrow Connector 11"/>
          <p:cNvCxnSpPr>
            <a:stCxn id="8" idx="0"/>
            <a:endCxn id="10" idx="2"/>
          </p:cNvCxnSpPr>
          <p:nvPr/>
        </p:nvCxnSpPr>
        <p:spPr>
          <a:xfrm flipH="1" flipV="1">
            <a:off x="3268513" y="5402490"/>
            <a:ext cx="8064" cy="252168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94267" y="4732215"/>
            <a:ext cx="757910" cy="276999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p(A1)=0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Diamond 26"/>
          <p:cNvSpPr/>
          <p:nvPr/>
        </p:nvSpPr>
        <p:spPr>
          <a:xfrm>
            <a:off x="1018840" y="5288847"/>
            <a:ext cx="108000" cy="108000"/>
          </a:xfrm>
          <a:prstGeom prst="diamond">
            <a:avLst/>
          </a:prstGeom>
          <a:noFill/>
          <a:ln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8" name="Straight Arrow Connector 27"/>
          <p:cNvCxnSpPr>
            <a:stCxn id="26" idx="2"/>
            <a:endCxn id="27" idx="0"/>
          </p:cNvCxnSpPr>
          <p:nvPr/>
        </p:nvCxnSpPr>
        <p:spPr>
          <a:xfrm flipH="1">
            <a:off x="1072840" y="5009214"/>
            <a:ext cx="382" cy="279633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21438" y="1008374"/>
            <a:ext cx="328734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dirty="0"/>
              <a:t>µ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285041" y="1701569"/>
            <a:ext cx="59193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d=0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91786" y="3291230"/>
            <a:ext cx="59193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d=a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2000" y="2423810"/>
            <a:ext cx="77737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c-100a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312207" y="1017325"/>
            <a:ext cx="77737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c+100a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B2CE9C-7F62-4E96-A74D-214A16BC2379}"/>
              </a:ext>
            </a:extLst>
          </p:cNvPr>
          <p:cNvSpPr txBox="1"/>
          <p:nvPr/>
        </p:nvSpPr>
        <p:spPr>
          <a:xfrm rot="21386258">
            <a:off x="8939210" y="832996"/>
            <a:ext cx="3190875" cy="553998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*yes, I am using a small number of ideas again and again ...</a:t>
            </a:r>
          </a:p>
        </p:txBody>
      </p:sp>
    </p:spTree>
    <p:extLst>
      <p:ext uri="{BB962C8B-B14F-4D97-AF65-F5344CB8AC3E}">
        <p14:creationId xmlns:p14="http://schemas.microsoft.com/office/powerpoint/2010/main" val="41818883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60040" y="49629"/>
            <a:ext cx="12053454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One of my favourite diagrams.</a:t>
            </a:r>
            <a:endParaRPr lang="en-GB" sz="2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852" y="1018789"/>
            <a:ext cx="8018642" cy="3797827"/>
          </a:xfrm>
          <a:prstGeom prst="rect">
            <a:avLst/>
          </a:prstGeom>
          <a:ln w="12700"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779373" y="4496285"/>
            <a:ext cx="287715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Allele frequency p(A1)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5725192" y="4466164"/>
            <a:ext cx="2843336" cy="8736"/>
          </a:xfrm>
          <a:prstGeom prst="straightConnector1">
            <a:avLst/>
          </a:prstGeom>
          <a:ln w="28575">
            <a:solidFill>
              <a:srgbClr val="0000FF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8602349" y="4455561"/>
            <a:ext cx="2182659" cy="3462"/>
          </a:xfrm>
          <a:prstGeom prst="straightConnector1">
            <a:avLst/>
          </a:prstGeom>
          <a:ln w="28575">
            <a:solidFill>
              <a:srgbClr val="0000FF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0" y="937702"/>
            <a:ext cx="4056040" cy="5746112"/>
            <a:chOff x="0" y="937702"/>
            <a:chExt cx="4056040" cy="5746112"/>
          </a:xfrm>
        </p:grpSpPr>
        <p:graphicFrame>
          <p:nvGraphicFramePr>
            <p:cNvPr id="5" name="Object 3"/>
            <p:cNvGraphicFramePr>
              <a:graphicFrameLocks noChangeAspect="1"/>
            </p:cNvGraphicFramePr>
            <p:nvPr/>
          </p:nvGraphicFramePr>
          <p:xfrm>
            <a:off x="60040" y="946786"/>
            <a:ext cx="3996000" cy="57370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997" name="Dokument" r:id="rId4" imgW="6864396" imgH="10172810" progId="Word.Document.8">
                    <p:embed/>
                  </p:oleObj>
                </mc:Choice>
                <mc:Fallback>
                  <p:oleObj name="Dokument" r:id="rId4" imgW="6864396" imgH="10172810" progId="Word.Document.8">
                    <p:embed/>
                    <p:pic>
                      <p:nvPicPr>
                        <p:cNvPr id="5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040" y="946786"/>
                          <a:ext cx="3996000" cy="57370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Rectangle 14"/>
            <p:cNvSpPr/>
            <p:nvPr/>
          </p:nvSpPr>
          <p:spPr>
            <a:xfrm>
              <a:off x="0" y="937702"/>
              <a:ext cx="844510" cy="74549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662270" y="2579986"/>
              <a:ext cx="872011" cy="2266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675391" y="4276567"/>
              <a:ext cx="872011" cy="2266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262089" y="2754848"/>
              <a:ext cx="3669249" cy="1683195"/>
            </a:xfrm>
            <a:prstGeom prst="rect">
              <a:avLst/>
            </a:prstGeom>
            <a:noFill/>
            <a:ln w="12700">
              <a:solidFill>
                <a:srgbClr val="0000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714752" y="5908001"/>
              <a:ext cx="872011" cy="2266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92099" y="6040967"/>
              <a:ext cx="3420533" cy="6428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376013" y="5332277"/>
            <a:ext cx="8737482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Dependency of the population mean and of the additive genetic Standard Deviation on the allele frequency, zoomed in for d=a. Assume 100 loci, all with identical allele effects (a=1) and in each situation all with identical allele frequency. Anyway: HWE, no Epistasis, LD=0.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1527368" y="6365560"/>
            <a:ext cx="62653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33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CE4FE21-E2BC-4D30-BC4A-25FE40286057}"/>
              </a:ext>
            </a:extLst>
          </p:cNvPr>
          <p:cNvSpPr/>
          <p:nvPr/>
        </p:nvSpPr>
        <p:spPr>
          <a:xfrm>
            <a:off x="4094852" y="2646438"/>
            <a:ext cx="777110" cy="362857"/>
          </a:xfrm>
          <a:prstGeom prst="roundRect">
            <a:avLst/>
          </a:prstGeom>
          <a:noFill/>
          <a:ln>
            <a:solidFill>
              <a:srgbClr val="0000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F8A4A17-C191-4429-800B-90F9B9AFA219}"/>
              </a:ext>
            </a:extLst>
          </p:cNvPr>
          <p:cNvSpPr/>
          <p:nvPr/>
        </p:nvSpPr>
        <p:spPr>
          <a:xfrm>
            <a:off x="137387" y="3364895"/>
            <a:ext cx="777110" cy="362857"/>
          </a:xfrm>
          <a:prstGeom prst="roundRect">
            <a:avLst/>
          </a:prstGeom>
          <a:noFill/>
          <a:ln>
            <a:solidFill>
              <a:srgbClr val="0000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76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60040" y="49629"/>
            <a:ext cx="12053454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One of my favourite ... </a:t>
            </a:r>
            <a:r>
              <a:rPr lang="en-GB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(1920 etc. pretends we see the history of breeding progress 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46176" y="848670"/>
            <a:ext cx="3955357" cy="39703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Even a p(A1) &lt;&lt; 1 (same at each of the 100 loci), the population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genes (alleles) that allow a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perfor-mance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µ+A = c+a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+a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+a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+ … a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= c+100a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(at p(A1)=1 for all loci, σ²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zero, Breeding Value is meaningless). </a:t>
            </a:r>
          </a:p>
          <a:p>
            <a:endParaRPr lang="en-GB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‘good’ alleles would simply all have to be assembled in the same genotype. But: Such genotype can not be found.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Why?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… too rare!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" y="1018789"/>
            <a:ext cx="8018642" cy="379782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374702" y="4504751"/>
            <a:ext cx="287715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Allele frequency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p(A1)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722683" y="4474630"/>
            <a:ext cx="2843336" cy="8736"/>
          </a:xfrm>
          <a:prstGeom prst="straightConnector1">
            <a:avLst/>
          </a:prstGeom>
          <a:ln w="28575">
            <a:solidFill>
              <a:srgbClr val="0000FF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4599840" y="4464027"/>
            <a:ext cx="2182659" cy="3462"/>
          </a:xfrm>
          <a:prstGeom prst="straightConnector1">
            <a:avLst/>
          </a:prstGeom>
          <a:ln w="28575">
            <a:solidFill>
              <a:srgbClr val="0000FF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2559398" y="1225194"/>
            <a:ext cx="1410292" cy="862079"/>
            <a:chOff x="2478971" y="1225194"/>
            <a:chExt cx="1410292" cy="862079"/>
          </a:xfrm>
        </p:grpSpPr>
        <p:grpSp>
          <p:nvGrpSpPr>
            <p:cNvPr id="33" name="Group 32"/>
            <p:cNvGrpSpPr/>
            <p:nvPr/>
          </p:nvGrpSpPr>
          <p:grpSpPr>
            <a:xfrm>
              <a:off x="2478971" y="1225194"/>
              <a:ext cx="883179" cy="862079"/>
              <a:chOff x="5782984" y="1225194"/>
              <a:chExt cx="883179" cy="862079"/>
            </a:xfrm>
          </p:grpSpPr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82984" y="1225194"/>
                <a:ext cx="883179" cy="86207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cxnSp>
            <p:nvCxnSpPr>
              <p:cNvPr id="26" name="Straight Connector 25"/>
              <p:cNvCxnSpPr/>
              <p:nvPr/>
            </p:nvCxnSpPr>
            <p:spPr>
              <a:xfrm>
                <a:off x="6460065" y="1368778"/>
                <a:ext cx="1" cy="56726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Freeform 23"/>
            <p:cNvSpPr>
              <a:spLocks/>
            </p:cNvSpPr>
            <p:nvPr/>
          </p:nvSpPr>
          <p:spPr bwMode="auto">
            <a:xfrm rot="5400000">
              <a:off x="3142426" y="1289673"/>
              <a:ext cx="792000" cy="701675"/>
            </a:xfrm>
            <a:custGeom>
              <a:avLst/>
              <a:gdLst>
                <a:gd name="T0" fmla="*/ 100 w 8110"/>
                <a:gd name="T1" fmla="*/ 5302 h 5302"/>
                <a:gd name="T2" fmla="*/ 304 w 8110"/>
                <a:gd name="T3" fmla="*/ 5302 h 5302"/>
                <a:gd name="T4" fmla="*/ 507 w 8110"/>
                <a:gd name="T5" fmla="*/ 5302 h 5302"/>
                <a:gd name="T6" fmla="*/ 709 w 8110"/>
                <a:gd name="T7" fmla="*/ 5302 h 5302"/>
                <a:gd name="T8" fmla="*/ 912 w 8110"/>
                <a:gd name="T9" fmla="*/ 5302 h 5302"/>
                <a:gd name="T10" fmla="*/ 1114 w 8110"/>
                <a:gd name="T11" fmla="*/ 5302 h 5302"/>
                <a:gd name="T12" fmla="*/ 1317 w 8110"/>
                <a:gd name="T13" fmla="*/ 5302 h 5302"/>
                <a:gd name="T14" fmla="*/ 1521 w 8110"/>
                <a:gd name="T15" fmla="*/ 5301 h 5302"/>
                <a:gd name="T16" fmla="*/ 1723 w 8110"/>
                <a:gd name="T17" fmla="*/ 5297 h 5302"/>
                <a:gd name="T18" fmla="*/ 1926 w 8110"/>
                <a:gd name="T19" fmla="*/ 5286 h 5302"/>
                <a:gd name="T20" fmla="*/ 2128 w 8110"/>
                <a:gd name="T21" fmla="*/ 5254 h 5302"/>
                <a:gd name="T22" fmla="*/ 2331 w 8110"/>
                <a:gd name="T23" fmla="*/ 5181 h 5302"/>
                <a:gd name="T24" fmla="*/ 2535 w 8110"/>
                <a:gd name="T25" fmla="*/ 5027 h 5302"/>
                <a:gd name="T26" fmla="*/ 2736 w 8110"/>
                <a:gd name="T27" fmla="*/ 4739 h 5302"/>
                <a:gd name="T28" fmla="*/ 2940 w 8110"/>
                <a:gd name="T29" fmla="*/ 4260 h 5302"/>
                <a:gd name="T30" fmla="*/ 3141 w 8110"/>
                <a:gd name="T31" fmla="*/ 3553 h 5302"/>
                <a:gd name="T32" fmla="*/ 3345 w 8110"/>
                <a:gd name="T33" fmla="*/ 2643 h 5302"/>
                <a:gd name="T34" fmla="*/ 3548 w 8110"/>
                <a:gd name="T35" fmla="*/ 1639 h 5302"/>
                <a:gd name="T36" fmla="*/ 3750 w 8110"/>
                <a:gd name="T37" fmla="*/ 729 h 5302"/>
                <a:gd name="T38" fmla="*/ 3953 w 8110"/>
                <a:gd name="T39" fmla="*/ 130 h 5302"/>
                <a:gd name="T40" fmla="*/ 4155 w 8110"/>
                <a:gd name="T41" fmla="*/ 0 h 5302"/>
                <a:gd name="T42" fmla="*/ 4358 w 8110"/>
                <a:gd name="T43" fmla="*/ 378 h 5302"/>
                <a:gd name="T44" fmla="*/ 4562 w 8110"/>
                <a:gd name="T45" fmla="*/ 1159 h 5302"/>
                <a:gd name="T46" fmla="*/ 4764 w 8110"/>
                <a:gd name="T47" fmla="*/ 2143 h 5302"/>
                <a:gd name="T48" fmla="*/ 4967 w 8110"/>
                <a:gd name="T49" fmla="*/ 3118 h 5302"/>
                <a:gd name="T50" fmla="*/ 5169 w 8110"/>
                <a:gd name="T51" fmla="*/ 3935 h 5302"/>
                <a:gd name="T52" fmla="*/ 5372 w 8110"/>
                <a:gd name="T53" fmla="*/ 4527 h 5302"/>
                <a:gd name="T54" fmla="*/ 5575 w 8110"/>
                <a:gd name="T55" fmla="*/ 4904 h 5302"/>
                <a:gd name="T56" fmla="*/ 5777 w 8110"/>
                <a:gd name="T57" fmla="*/ 5117 h 5302"/>
                <a:gd name="T58" fmla="*/ 5981 w 8110"/>
                <a:gd name="T59" fmla="*/ 5224 h 5302"/>
                <a:gd name="T60" fmla="*/ 6182 w 8110"/>
                <a:gd name="T61" fmla="*/ 5272 h 5302"/>
                <a:gd name="T62" fmla="*/ 6386 w 8110"/>
                <a:gd name="T63" fmla="*/ 5292 h 5302"/>
                <a:gd name="T64" fmla="*/ 6589 w 8110"/>
                <a:gd name="T65" fmla="*/ 5299 h 5302"/>
                <a:gd name="T66" fmla="*/ 6791 w 8110"/>
                <a:gd name="T67" fmla="*/ 5302 h 5302"/>
                <a:gd name="T68" fmla="*/ 6994 w 8110"/>
                <a:gd name="T69" fmla="*/ 5302 h 5302"/>
                <a:gd name="T70" fmla="*/ 7196 w 8110"/>
                <a:gd name="T71" fmla="*/ 5302 h 5302"/>
                <a:gd name="T72" fmla="*/ 7399 w 8110"/>
                <a:gd name="T73" fmla="*/ 5302 h 5302"/>
                <a:gd name="T74" fmla="*/ 7603 w 8110"/>
                <a:gd name="T75" fmla="*/ 5302 h 5302"/>
                <a:gd name="T76" fmla="*/ 7804 w 8110"/>
                <a:gd name="T77" fmla="*/ 5302 h 5302"/>
                <a:gd name="T78" fmla="*/ 8008 w 8110"/>
                <a:gd name="T79" fmla="*/ 5302 h 5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110" h="5302">
                  <a:moveTo>
                    <a:pt x="0" y="5302"/>
                  </a:moveTo>
                  <a:lnTo>
                    <a:pt x="100" y="5302"/>
                  </a:lnTo>
                  <a:lnTo>
                    <a:pt x="202" y="5302"/>
                  </a:lnTo>
                  <a:lnTo>
                    <a:pt x="304" y="5302"/>
                  </a:lnTo>
                  <a:lnTo>
                    <a:pt x="406" y="5302"/>
                  </a:lnTo>
                  <a:lnTo>
                    <a:pt x="507" y="5302"/>
                  </a:lnTo>
                  <a:lnTo>
                    <a:pt x="607" y="5302"/>
                  </a:lnTo>
                  <a:lnTo>
                    <a:pt x="709" y="5302"/>
                  </a:lnTo>
                  <a:lnTo>
                    <a:pt x="811" y="5302"/>
                  </a:lnTo>
                  <a:lnTo>
                    <a:pt x="912" y="5302"/>
                  </a:lnTo>
                  <a:lnTo>
                    <a:pt x="1014" y="5302"/>
                  </a:lnTo>
                  <a:lnTo>
                    <a:pt x="1114" y="5302"/>
                  </a:lnTo>
                  <a:lnTo>
                    <a:pt x="1216" y="5302"/>
                  </a:lnTo>
                  <a:lnTo>
                    <a:pt x="1317" y="5302"/>
                  </a:lnTo>
                  <a:lnTo>
                    <a:pt x="1419" y="5302"/>
                  </a:lnTo>
                  <a:lnTo>
                    <a:pt x="1521" y="5301"/>
                  </a:lnTo>
                  <a:lnTo>
                    <a:pt x="1621" y="5299"/>
                  </a:lnTo>
                  <a:lnTo>
                    <a:pt x="1723" y="5297"/>
                  </a:lnTo>
                  <a:lnTo>
                    <a:pt x="1824" y="5292"/>
                  </a:lnTo>
                  <a:lnTo>
                    <a:pt x="1926" y="5286"/>
                  </a:lnTo>
                  <a:lnTo>
                    <a:pt x="2028" y="5272"/>
                  </a:lnTo>
                  <a:lnTo>
                    <a:pt x="2128" y="5254"/>
                  </a:lnTo>
                  <a:lnTo>
                    <a:pt x="2229" y="5224"/>
                  </a:lnTo>
                  <a:lnTo>
                    <a:pt x="2331" y="5181"/>
                  </a:lnTo>
                  <a:lnTo>
                    <a:pt x="2433" y="5117"/>
                  </a:lnTo>
                  <a:lnTo>
                    <a:pt x="2535" y="5027"/>
                  </a:lnTo>
                  <a:lnTo>
                    <a:pt x="2635" y="4904"/>
                  </a:lnTo>
                  <a:lnTo>
                    <a:pt x="2736" y="4739"/>
                  </a:lnTo>
                  <a:lnTo>
                    <a:pt x="2838" y="4527"/>
                  </a:lnTo>
                  <a:lnTo>
                    <a:pt x="2940" y="4260"/>
                  </a:lnTo>
                  <a:lnTo>
                    <a:pt x="3041" y="3935"/>
                  </a:lnTo>
                  <a:lnTo>
                    <a:pt x="3141" y="3553"/>
                  </a:lnTo>
                  <a:lnTo>
                    <a:pt x="3243" y="3118"/>
                  </a:lnTo>
                  <a:lnTo>
                    <a:pt x="3345" y="2643"/>
                  </a:lnTo>
                  <a:lnTo>
                    <a:pt x="3446" y="2143"/>
                  </a:lnTo>
                  <a:lnTo>
                    <a:pt x="3548" y="1639"/>
                  </a:lnTo>
                  <a:lnTo>
                    <a:pt x="3648" y="1159"/>
                  </a:lnTo>
                  <a:lnTo>
                    <a:pt x="3750" y="729"/>
                  </a:lnTo>
                  <a:lnTo>
                    <a:pt x="3852" y="378"/>
                  </a:lnTo>
                  <a:lnTo>
                    <a:pt x="3953" y="130"/>
                  </a:lnTo>
                  <a:lnTo>
                    <a:pt x="4055" y="0"/>
                  </a:lnTo>
                  <a:lnTo>
                    <a:pt x="4155" y="0"/>
                  </a:lnTo>
                  <a:lnTo>
                    <a:pt x="4257" y="130"/>
                  </a:lnTo>
                  <a:lnTo>
                    <a:pt x="4358" y="378"/>
                  </a:lnTo>
                  <a:lnTo>
                    <a:pt x="4460" y="729"/>
                  </a:lnTo>
                  <a:lnTo>
                    <a:pt x="4562" y="1159"/>
                  </a:lnTo>
                  <a:lnTo>
                    <a:pt x="4662" y="1639"/>
                  </a:lnTo>
                  <a:lnTo>
                    <a:pt x="4764" y="2143"/>
                  </a:lnTo>
                  <a:lnTo>
                    <a:pt x="4865" y="2643"/>
                  </a:lnTo>
                  <a:lnTo>
                    <a:pt x="4967" y="3118"/>
                  </a:lnTo>
                  <a:lnTo>
                    <a:pt x="5069" y="3553"/>
                  </a:lnTo>
                  <a:lnTo>
                    <a:pt x="5169" y="3935"/>
                  </a:lnTo>
                  <a:lnTo>
                    <a:pt x="5270" y="4260"/>
                  </a:lnTo>
                  <a:lnTo>
                    <a:pt x="5372" y="4527"/>
                  </a:lnTo>
                  <a:lnTo>
                    <a:pt x="5474" y="4739"/>
                  </a:lnTo>
                  <a:lnTo>
                    <a:pt x="5575" y="4904"/>
                  </a:lnTo>
                  <a:lnTo>
                    <a:pt x="5675" y="5027"/>
                  </a:lnTo>
                  <a:lnTo>
                    <a:pt x="5777" y="5117"/>
                  </a:lnTo>
                  <a:lnTo>
                    <a:pt x="5879" y="5181"/>
                  </a:lnTo>
                  <a:lnTo>
                    <a:pt x="5981" y="5224"/>
                  </a:lnTo>
                  <a:lnTo>
                    <a:pt x="6082" y="5254"/>
                  </a:lnTo>
                  <a:lnTo>
                    <a:pt x="6182" y="5272"/>
                  </a:lnTo>
                  <a:lnTo>
                    <a:pt x="6284" y="5286"/>
                  </a:lnTo>
                  <a:lnTo>
                    <a:pt x="6386" y="5292"/>
                  </a:lnTo>
                  <a:lnTo>
                    <a:pt x="6487" y="5297"/>
                  </a:lnTo>
                  <a:lnTo>
                    <a:pt x="6589" y="5299"/>
                  </a:lnTo>
                  <a:lnTo>
                    <a:pt x="6689" y="5301"/>
                  </a:lnTo>
                  <a:lnTo>
                    <a:pt x="6791" y="5302"/>
                  </a:lnTo>
                  <a:lnTo>
                    <a:pt x="6893" y="5302"/>
                  </a:lnTo>
                  <a:lnTo>
                    <a:pt x="6994" y="5302"/>
                  </a:lnTo>
                  <a:lnTo>
                    <a:pt x="7096" y="5302"/>
                  </a:lnTo>
                  <a:lnTo>
                    <a:pt x="7196" y="5302"/>
                  </a:lnTo>
                  <a:lnTo>
                    <a:pt x="7298" y="5302"/>
                  </a:lnTo>
                  <a:lnTo>
                    <a:pt x="7399" y="5302"/>
                  </a:lnTo>
                  <a:lnTo>
                    <a:pt x="7501" y="5302"/>
                  </a:lnTo>
                  <a:lnTo>
                    <a:pt x="7603" y="5302"/>
                  </a:lnTo>
                  <a:lnTo>
                    <a:pt x="7703" y="5302"/>
                  </a:lnTo>
                  <a:lnTo>
                    <a:pt x="7804" y="5302"/>
                  </a:lnTo>
                  <a:lnTo>
                    <a:pt x="7906" y="5302"/>
                  </a:lnTo>
                  <a:lnTo>
                    <a:pt x="8008" y="5302"/>
                  </a:lnTo>
                  <a:lnTo>
                    <a:pt x="8110" y="5302"/>
                  </a:lnTo>
                </a:path>
              </a:pathLst>
            </a:custGeom>
            <a:noFill/>
            <a:ln w="33338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0040" y="4926221"/>
                <a:ext cx="12041493" cy="1780424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Can we check-calculate the here-</a:t>
                </a:r>
                <a:r>
                  <a:rPr lang="en-GB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indicated size 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of </a:t>
                </a:r>
                <a:r>
                  <a:rPr lang="en-GB" dirty="0" err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σ</a:t>
                </a:r>
                <a:r>
                  <a:rPr lang="en-GB" baseline="-25000" dirty="0" err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? </a:t>
                </a:r>
                <a:r>
                  <a:rPr lang="en-GB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E.g.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per one of these 100 loci; take p=</a:t>
                </a:r>
                <a:r>
                  <a:rPr lang="en-GB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0.3; 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and </a:t>
                </a:r>
                <a:r>
                  <a:rPr lang="en-GB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a=d=1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through-out. σ²</a:t>
                </a:r>
                <a:r>
                  <a:rPr lang="en-GB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= 2(</a:t>
                </a:r>
                <a:r>
                  <a:rPr lang="en-GB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0.3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)(0.7)[1-(</a:t>
                </a:r>
                <a:r>
                  <a:rPr lang="en-GB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0.3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-0.7)1]²  = 0.8232. Then 100 such loci ► total additive variance 82.32. One Standard Deviation </a:t>
                </a:r>
                <a:r>
                  <a:rPr lang="en-GB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σ</a:t>
                </a:r>
                <a:r>
                  <a:rPr lang="en-GB" baseline="-25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82.32</m:t>
                        </m:r>
                      </m:e>
                    </m:rad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 = 9.073. Obviously, the realistically best-available Breeding Values at that makeup of the population are </a:t>
                </a:r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vary far from the ceiling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; although the genes are all there and the best-makeable genotype would perform G = c + 100.  </a:t>
                </a:r>
                <a:b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By the way, fun-fact: Nearby, at p= 1 -  1/(2</a:t>
                </a:r>
                <a:r>
                  <a:rPr lang="en-GB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0.5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) = 0.292893, µ of the population happens to 0, hence µ=c.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40" y="4926221"/>
                <a:ext cx="12041493" cy="17804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/>
          <p:nvPr/>
        </p:nvCxnSpPr>
        <p:spPr>
          <a:xfrm flipV="1">
            <a:off x="3196168" y="2036511"/>
            <a:ext cx="4353" cy="40612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1756834" y="2535767"/>
            <a:ext cx="4206637" cy="661433"/>
            <a:chOff x="1756834" y="2535767"/>
            <a:chExt cx="4206637" cy="661433"/>
          </a:xfrm>
        </p:grpSpPr>
        <p:sp>
          <p:nvSpPr>
            <p:cNvPr id="13" name="TextBox 12"/>
            <p:cNvSpPr txBox="1"/>
            <p:nvPr/>
          </p:nvSpPr>
          <p:spPr>
            <a:xfrm>
              <a:off x="1756834" y="2535767"/>
              <a:ext cx="774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1920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44322" y="2827868"/>
              <a:ext cx="774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1970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188771" y="2821645"/>
              <a:ext cx="774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2020</a:t>
              </a: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3236483" y="2549876"/>
              <a:ext cx="1" cy="56726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feld 5"/>
          <p:cNvSpPr txBox="1"/>
          <p:nvPr/>
        </p:nvSpPr>
        <p:spPr>
          <a:xfrm>
            <a:off x="11527368" y="6365560"/>
            <a:ext cx="62653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34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3236479" y="2425220"/>
            <a:ext cx="4933765" cy="1728946"/>
            <a:chOff x="3236479" y="2425220"/>
            <a:chExt cx="4933765" cy="1728946"/>
          </a:xfrm>
        </p:grpSpPr>
        <p:cxnSp>
          <p:nvCxnSpPr>
            <p:cNvPr id="4" name="Straight Arrow Connector 3"/>
            <p:cNvCxnSpPr/>
            <p:nvPr/>
          </p:nvCxnSpPr>
          <p:spPr>
            <a:xfrm flipV="1">
              <a:off x="3236479" y="2523854"/>
              <a:ext cx="3546020" cy="2205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/>
            <p:nvPr/>
          </p:nvSpPr>
          <p:spPr>
            <a:xfrm>
              <a:off x="5883870" y="2953837"/>
              <a:ext cx="2286374" cy="120032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Best genotype that, </a:t>
              </a:r>
              <a:br>
                <a:rPr lang="en-GB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 this situation, can realistically be found </a:t>
              </a:r>
              <a:br>
                <a:rPr lang="en-GB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 the population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6649366" y="2425220"/>
              <a:ext cx="200627" cy="197269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24" name="Straight Arrow Connector 23"/>
            <p:cNvCxnSpPr>
              <a:stCxn id="5" idx="0"/>
              <a:endCxn id="8" idx="5"/>
            </p:cNvCxnSpPr>
            <p:nvPr/>
          </p:nvCxnSpPr>
          <p:spPr>
            <a:xfrm flipH="1" flipV="1">
              <a:off x="6820612" y="2593600"/>
              <a:ext cx="206445" cy="360237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dash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6210042" y="1267905"/>
            <a:ext cx="461665" cy="1255949"/>
            <a:chOff x="6210042" y="1267905"/>
            <a:chExt cx="461665" cy="1255949"/>
          </a:xfrm>
        </p:grpSpPr>
        <p:sp>
          <p:nvSpPr>
            <p:cNvPr id="38" name="TextBox 37"/>
            <p:cNvSpPr txBox="1"/>
            <p:nvPr/>
          </p:nvSpPr>
          <p:spPr>
            <a:xfrm>
              <a:off x="6210042" y="1398333"/>
              <a:ext cx="461665" cy="985864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GB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Drama</a:t>
              </a:r>
            </a:p>
          </p:txBody>
        </p:sp>
        <p:cxnSp>
          <p:nvCxnSpPr>
            <p:cNvPr id="42" name="Straight Arrow Connector 41"/>
            <p:cNvCxnSpPr/>
            <p:nvPr/>
          </p:nvCxnSpPr>
          <p:spPr>
            <a:xfrm flipH="1">
              <a:off x="6603399" y="1267905"/>
              <a:ext cx="87" cy="125594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6571232" y="4151004"/>
            <a:ext cx="39188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968962" y="4165470"/>
            <a:ext cx="53400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0.3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B5C13B02-DC2F-4DF4-9EC2-908E45A81EF1}"/>
              </a:ext>
            </a:extLst>
          </p:cNvPr>
          <p:cNvSpPr/>
          <p:nvPr/>
        </p:nvSpPr>
        <p:spPr>
          <a:xfrm>
            <a:off x="59879" y="2646438"/>
            <a:ext cx="777110" cy="362857"/>
          </a:xfrm>
          <a:prstGeom prst="roundRect">
            <a:avLst/>
          </a:prstGeom>
          <a:noFill/>
          <a:ln w="19050">
            <a:solidFill>
              <a:srgbClr val="0000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4B98928-ED2B-401C-8B78-D1D6A574A515}"/>
              </a:ext>
            </a:extLst>
          </p:cNvPr>
          <p:cNvCxnSpPr/>
          <p:nvPr/>
        </p:nvCxnSpPr>
        <p:spPr>
          <a:xfrm>
            <a:off x="3199806" y="3200770"/>
            <a:ext cx="12121" cy="1044000"/>
          </a:xfrm>
          <a:prstGeom prst="straightConnector1">
            <a:avLst/>
          </a:prstGeom>
          <a:ln w="19050">
            <a:solidFill>
              <a:srgbClr val="0000FF"/>
            </a:solidFill>
            <a:headEnd type="none" w="med" len="med"/>
            <a:tailEnd type="triangle" w="lg" len="lg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558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60040" y="49629"/>
            <a:ext cx="12053454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One of my favourite ...</a:t>
            </a:r>
            <a:endParaRPr lang="en-GB" sz="2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158136" y="1018789"/>
            <a:ext cx="3955357" cy="563231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 a p(A1) &lt;&lt; 1 (same at each of the 100 loci), the population has genes that allow a performance of 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G=c+a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+a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+a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… a</a:t>
            </a:r>
            <a:r>
              <a:rPr lang="en-GB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c+100a. </a:t>
            </a:r>
          </a:p>
          <a:p>
            <a:endParaRPr lang="en-GB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Too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rare!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Because they need to belong to the either 2pq or p² fraction, and at  e.g. p=0.3, this means 0.3²+2*0.21=0.51 per locus. Hence (zero LD): Prob. to get an individual that belongs to this 51% fraction at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of 100 loci is 0.51</a:t>
            </a:r>
            <a:r>
              <a:rPr lang="en-GB" baseline="300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= 5.7 ∙10</a:t>
            </a:r>
            <a:r>
              <a:rPr lang="en-GB" baseline="30000" dirty="0">
                <a:latin typeface="Arial" panose="020B0604020202020204" pitchFamily="34" charset="0"/>
                <a:cs typeface="Arial" panose="020B0604020202020204" pitchFamily="34" charset="0"/>
              </a:rPr>
              <a:t>-30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They just do not occur, even in many millions of plants. </a:t>
            </a:r>
            <a:endParaRPr lang="en-GB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" y="1018789"/>
            <a:ext cx="8018642" cy="3797827"/>
          </a:xfrm>
          <a:prstGeom prst="rect">
            <a:avLst/>
          </a:prstGeom>
          <a:ln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073198" y="4496285"/>
            <a:ext cx="287715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Allele frequency p(A1)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421179" y="4466164"/>
            <a:ext cx="2843336" cy="8736"/>
          </a:xfrm>
          <a:prstGeom prst="straightConnector1">
            <a:avLst/>
          </a:prstGeom>
          <a:ln w="28575">
            <a:solidFill>
              <a:srgbClr val="0000FF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5298336" y="4455561"/>
            <a:ext cx="2182659" cy="3462"/>
          </a:xfrm>
          <a:prstGeom prst="straightConnector1">
            <a:avLst/>
          </a:prstGeom>
          <a:ln w="28575">
            <a:solidFill>
              <a:srgbClr val="0000FF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2559398" y="1225194"/>
            <a:ext cx="1410292" cy="862079"/>
            <a:chOff x="2478971" y="1225194"/>
            <a:chExt cx="1410292" cy="862079"/>
          </a:xfrm>
        </p:grpSpPr>
        <p:grpSp>
          <p:nvGrpSpPr>
            <p:cNvPr id="33" name="Group 32"/>
            <p:cNvGrpSpPr/>
            <p:nvPr/>
          </p:nvGrpSpPr>
          <p:grpSpPr>
            <a:xfrm>
              <a:off x="2478971" y="1225194"/>
              <a:ext cx="883179" cy="862079"/>
              <a:chOff x="5782984" y="1225194"/>
              <a:chExt cx="883179" cy="862079"/>
            </a:xfrm>
          </p:grpSpPr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82984" y="1225194"/>
                <a:ext cx="883179" cy="86207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cxnSp>
            <p:nvCxnSpPr>
              <p:cNvPr id="26" name="Straight Connector 25"/>
              <p:cNvCxnSpPr/>
              <p:nvPr/>
            </p:nvCxnSpPr>
            <p:spPr>
              <a:xfrm>
                <a:off x="6460065" y="1368778"/>
                <a:ext cx="1" cy="567266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Freeform 23"/>
            <p:cNvSpPr>
              <a:spLocks/>
            </p:cNvSpPr>
            <p:nvPr/>
          </p:nvSpPr>
          <p:spPr bwMode="auto">
            <a:xfrm rot="5400000">
              <a:off x="3142426" y="1289673"/>
              <a:ext cx="792000" cy="701675"/>
            </a:xfrm>
            <a:custGeom>
              <a:avLst/>
              <a:gdLst>
                <a:gd name="T0" fmla="*/ 100 w 8110"/>
                <a:gd name="T1" fmla="*/ 5302 h 5302"/>
                <a:gd name="T2" fmla="*/ 304 w 8110"/>
                <a:gd name="T3" fmla="*/ 5302 h 5302"/>
                <a:gd name="T4" fmla="*/ 507 w 8110"/>
                <a:gd name="T5" fmla="*/ 5302 h 5302"/>
                <a:gd name="T6" fmla="*/ 709 w 8110"/>
                <a:gd name="T7" fmla="*/ 5302 h 5302"/>
                <a:gd name="T8" fmla="*/ 912 w 8110"/>
                <a:gd name="T9" fmla="*/ 5302 h 5302"/>
                <a:gd name="T10" fmla="*/ 1114 w 8110"/>
                <a:gd name="T11" fmla="*/ 5302 h 5302"/>
                <a:gd name="T12" fmla="*/ 1317 w 8110"/>
                <a:gd name="T13" fmla="*/ 5302 h 5302"/>
                <a:gd name="T14" fmla="*/ 1521 w 8110"/>
                <a:gd name="T15" fmla="*/ 5301 h 5302"/>
                <a:gd name="T16" fmla="*/ 1723 w 8110"/>
                <a:gd name="T17" fmla="*/ 5297 h 5302"/>
                <a:gd name="T18" fmla="*/ 1926 w 8110"/>
                <a:gd name="T19" fmla="*/ 5286 h 5302"/>
                <a:gd name="T20" fmla="*/ 2128 w 8110"/>
                <a:gd name="T21" fmla="*/ 5254 h 5302"/>
                <a:gd name="T22" fmla="*/ 2331 w 8110"/>
                <a:gd name="T23" fmla="*/ 5181 h 5302"/>
                <a:gd name="T24" fmla="*/ 2535 w 8110"/>
                <a:gd name="T25" fmla="*/ 5027 h 5302"/>
                <a:gd name="T26" fmla="*/ 2736 w 8110"/>
                <a:gd name="T27" fmla="*/ 4739 h 5302"/>
                <a:gd name="T28" fmla="*/ 2940 w 8110"/>
                <a:gd name="T29" fmla="*/ 4260 h 5302"/>
                <a:gd name="T30" fmla="*/ 3141 w 8110"/>
                <a:gd name="T31" fmla="*/ 3553 h 5302"/>
                <a:gd name="T32" fmla="*/ 3345 w 8110"/>
                <a:gd name="T33" fmla="*/ 2643 h 5302"/>
                <a:gd name="T34" fmla="*/ 3548 w 8110"/>
                <a:gd name="T35" fmla="*/ 1639 h 5302"/>
                <a:gd name="T36" fmla="*/ 3750 w 8110"/>
                <a:gd name="T37" fmla="*/ 729 h 5302"/>
                <a:gd name="T38" fmla="*/ 3953 w 8110"/>
                <a:gd name="T39" fmla="*/ 130 h 5302"/>
                <a:gd name="T40" fmla="*/ 4155 w 8110"/>
                <a:gd name="T41" fmla="*/ 0 h 5302"/>
                <a:gd name="T42" fmla="*/ 4358 w 8110"/>
                <a:gd name="T43" fmla="*/ 378 h 5302"/>
                <a:gd name="T44" fmla="*/ 4562 w 8110"/>
                <a:gd name="T45" fmla="*/ 1159 h 5302"/>
                <a:gd name="T46" fmla="*/ 4764 w 8110"/>
                <a:gd name="T47" fmla="*/ 2143 h 5302"/>
                <a:gd name="T48" fmla="*/ 4967 w 8110"/>
                <a:gd name="T49" fmla="*/ 3118 h 5302"/>
                <a:gd name="T50" fmla="*/ 5169 w 8110"/>
                <a:gd name="T51" fmla="*/ 3935 h 5302"/>
                <a:gd name="T52" fmla="*/ 5372 w 8110"/>
                <a:gd name="T53" fmla="*/ 4527 h 5302"/>
                <a:gd name="T54" fmla="*/ 5575 w 8110"/>
                <a:gd name="T55" fmla="*/ 4904 h 5302"/>
                <a:gd name="T56" fmla="*/ 5777 w 8110"/>
                <a:gd name="T57" fmla="*/ 5117 h 5302"/>
                <a:gd name="T58" fmla="*/ 5981 w 8110"/>
                <a:gd name="T59" fmla="*/ 5224 h 5302"/>
                <a:gd name="T60" fmla="*/ 6182 w 8110"/>
                <a:gd name="T61" fmla="*/ 5272 h 5302"/>
                <a:gd name="T62" fmla="*/ 6386 w 8110"/>
                <a:gd name="T63" fmla="*/ 5292 h 5302"/>
                <a:gd name="T64" fmla="*/ 6589 w 8110"/>
                <a:gd name="T65" fmla="*/ 5299 h 5302"/>
                <a:gd name="T66" fmla="*/ 6791 w 8110"/>
                <a:gd name="T67" fmla="*/ 5302 h 5302"/>
                <a:gd name="T68" fmla="*/ 6994 w 8110"/>
                <a:gd name="T69" fmla="*/ 5302 h 5302"/>
                <a:gd name="T70" fmla="*/ 7196 w 8110"/>
                <a:gd name="T71" fmla="*/ 5302 h 5302"/>
                <a:gd name="T72" fmla="*/ 7399 w 8110"/>
                <a:gd name="T73" fmla="*/ 5302 h 5302"/>
                <a:gd name="T74" fmla="*/ 7603 w 8110"/>
                <a:gd name="T75" fmla="*/ 5302 h 5302"/>
                <a:gd name="T76" fmla="*/ 7804 w 8110"/>
                <a:gd name="T77" fmla="*/ 5302 h 5302"/>
                <a:gd name="T78" fmla="*/ 8008 w 8110"/>
                <a:gd name="T79" fmla="*/ 5302 h 5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110" h="5302">
                  <a:moveTo>
                    <a:pt x="0" y="5302"/>
                  </a:moveTo>
                  <a:lnTo>
                    <a:pt x="100" y="5302"/>
                  </a:lnTo>
                  <a:lnTo>
                    <a:pt x="202" y="5302"/>
                  </a:lnTo>
                  <a:lnTo>
                    <a:pt x="304" y="5302"/>
                  </a:lnTo>
                  <a:lnTo>
                    <a:pt x="406" y="5302"/>
                  </a:lnTo>
                  <a:lnTo>
                    <a:pt x="507" y="5302"/>
                  </a:lnTo>
                  <a:lnTo>
                    <a:pt x="607" y="5302"/>
                  </a:lnTo>
                  <a:lnTo>
                    <a:pt x="709" y="5302"/>
                  </a:lnTo>
                  <a:lnTo>
                    <a:pt x="811" y="5302"/>
                  </a:lnTo>
                  <a:lnTo>
                    <a:pt x="912" y="5302"/>
                  </a:lnTo>
                  <a:lnTo>
                    <a:pt x="1014" y="5302"/>
                  </a:lnTo>
                  <a:lnTo>
                    <a:pt x="1114" y="5302"/>
                  </a:lnTo>
                  <a:lnTo>
                    <a:pt x="1216" y="5302"/>
                  </a:lnTo>
                  <a:lnTo>
                    <a:pt x="1317" y="5302"/>
                  </a:lnTo>
                  <a:lnTo>
                    <a:pt x="1419" y="5302"/>
                  </a:lnTo>
                  <a:lnTo>
                    <a:pt x="1521" y="5301"/>
                  </a:lnTo>
                  <a:lnTo>
                    <a:pt x="1621" y="5299"/>
                  </a:lnTo>
                  <a:lnTo>
                    <a:pt x="1723" y="5297"/>
                  </a:lnTo>
                  <a:lnTo>
                    <a:pt x="1824" y="5292"/>
                  </a:lnTo>
                  <a:lnTo>
                    <a:pt x="1926" y="5286"/>
                  </a:lnTo>
                  <a:lnTo>
                    <a:pt x="2028" y="5272"/>
                  </a:lnTo>
                  <a:lnTo>
                    <a:pt x="2128" y="5254"/>
                  </a:lnTo>
                  <a:lnTo>
                    <a:pt x="2229" y="5224"/>
                  </a:lnTo>
                  <a:lnTo>
                    <a:pt x="2331" y="5181"/>
                  </a:lnTo>
                  <a:lnTo>
                    <a:pt x="2433" y="5117"/>
                  </a:lnTo>
                  <a:lnTo>
                    <a:pt x="2535" y="5027"/>
                  </a:lnTo>
                  <a:lnTo>
                    <a:pt x="2635" y="4904"/>
                  </a:lnTo>
                  <a:lnTo>
                    <a:pt x="2736" y="4739"/>
                  </a:lnTo>
                  <a:lnTo>
                    <a:pt x="2838" y="4527"/>
                  </a:lnTo>
                  <a:lnTo>
                    <a:pt x="2940" y="4260"/>
                  </a:lnTo>
                  <a:lnTo>
                    <a:pt x="3041" y="3935"/>
                  </a:lnTo>
                  <a:lnTo>
                    <a:pt x="3141" y="3553"/>
                  </a:lnTo>
                  <a:lnTo>
                    <a:pt x="3243" y="3118"/>
                  </a:lnTo>
                  <a:lnTo>
                    <a:pt x="3345" y="2643"/>
                  </a:lnTo>
                  <a:lnTo>
                    <a:pt x="3446" y="2143"/>
                  </a:lnTo>
                  <a:lnTo>
                    <a:pt x="3548" y="1639"/>
                  </a:lnTo>
                  <a:lnTo>
                    <a:pt x="3648" y="1159"/>
                  </a:lnTo>
                  <a:lnTo>
                    <a:pt x="3750" y="729"/>
                  </a:lnTo>
                  <a:lnTo>
                    <a:pt x="3852" y="378"/>
                  </a:lnTo>
                  <a:lnTo>
                    <a:pt x="3953" y="130"/>
                  </a:lnTo>
                  <a:lnTo>
                    <a:pt x="4055" y="0"/>
                  </a:lnTo>
                  <a:lnTo>
                    <a:pt x="4155" y="0"/>
                  </a:lnTo>
                  <a:lnTo>
                    <a:pt x="4257" y="130"/>
                  </a:lnTo>
                  <a:lnTo>
                    <a:pt x="4358" y="378"/>
                  </a:lnTo>
                  <a:lnTo>
                    <a:pt x="4460" y="729"/>
                  </a:lnTo>
                  <a:lnTo>
                    <a:pt x="4562" y="1159"/>
                  </a:lnTo>
                  <a:lnTo>
                    <a:pt x="4662" y="1639"/>
                  </a:lnTo>
                  <a:lnTo>
                    <a:pt x="4764" y="2143"/>
                  </a:lnTo>
                  <a:lnTo>
                    <a:pt x="4865" y="2643"/>
                  </a:lnTo>
                  <a:lnTo>
                    <a:pt x="4967" y="3118"/>
                  </a:lnTo>
                  <a:lnTo>
                    <a:pt x="5069" y="3553"/>
                  </a:lnTo>
                  <a:lnTo>
                    <a:pt x="5169" y="3935"/>
                  </a:lnTo>
                  <a:lnTo>
                    <a:pt x="5270" y="4260"/>
                  </a:lnTo>
                  <a:lnTo>
                    <a:pt x="5372" y="4527"/>
                  </a:lnTo>
                  <a:lnTo>
                    <a:pt x="5474" y="4739"/>
                  </a:lnTo>
                  <a:lnTo>
                    <a:pt x="5575" y="4904"/>
                  </a:lnTo>
                  <a:lnTo>
                    <a:pt x="5675" y="5027"/>
                  </a:lnTo>
                  <a:lnTo>
                    <a:pt x="5777" y="5117"/>
                  </a:lnTo>
                  <a:lnTo>
                    <a:pt x="5879" y="5181"/>
                  </a:lnTo>
                  <a:lnTo>
                    <a:pt x="5981" y="5224"/>
                  </a:lnTo>
                  <a:lnTo>
                    <a:pt x="6082" y="5254"/>
                  </a:lnTo>
                  <a:lnTo>
                    <a:pt x="6182" y="5272"/>
                  </a:lnTo>
                  <a:lnTo>
                    <a:pt x="6284" y="5286"/>
                  </a:lnTo>
                  <a:lnTo>
                    <a:pt x="6386" y="5292"/>
                  </a:lnTo>
                  <a:lnTo>
                    <a:pt x="6487" y="5297"/>
                  </a:lnTo>
                  <a:lnTo>
                    <a:pt x="6589" y="5299"/>
                  </a:lnTo>
                  <a:lnTo>
                    <a:pt x="6689" y="5301"/>
                  </a:lnTo>
                  <a:lnTo>
                    <a:pt x="6791" y="5302"/>
                  </a:lnTo>
                  <a:lnTo>
                    <a:pt x="6893" y="5302"/>
                  </a:lnTo>
                  <a:lnTo>
                    <a:pt x="6994" y="5302"/>
                  </a:lnTo>
                  <a:lnTo>
                    <a:pt x="7096" y="5302"/>
                  </a:lnTo>
                  <a:lnTo>
                    <a:pt x="7196" y="5302"/>
                  </a:lnTo>
                  <a:lnTo>
                    <a:pt x="7298" y="5302"/>
                  </a:lnTo>
                  <a:lnTo>
                    <a:pt x="7399" y="5302"/>
                  </a:lnTo>
                  <a:lnTo>
                    <a:pt x="7501" y="5302"/>
                  </a:lnTo>
                  <a:lnTo>
                    <a:pt x="7603" y="5302"/>
                  </a:lnTo>
                  <a:lnTo>
                    <a:pt x="7703" y="5302"/>
                  </a:lnTo>
                  <a:lnTo>
                    <a:pt x="7804" y="5302"/>
                  </a:lnTo>
                  <a:lnTo>
                    <a:pt x="7906" y="5302"/>
                  </a:lnTo>
                  <a:lnTo>
                    <a:pt x="8008" y="5302"/>
                  </a:lnTo>
                  <a:lnTo>
                    <a:pt x="8110" y="5302"/>
                  </a:lnTo>
                </a:path>
              </a:pathLst>
            </a:custGeom>
            <a:noFill/>
            <a:ln w="33338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6" name="Textfeld 5"/>
          <p:cNvSpPr txBox="1"/>
          <p:nvPr/>
        </p:nvSpPr>
        <p:spPr>
          <a:xfrm>
            <a:off x="11527368" y="6365560"/>
            <a:ext cx="62653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35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000" y="4922005"/>
            <a:ext cx="8018642" cy="175432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Drama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! The genes are there, really there, if they were gathered to-gether in </a:t>
            </a:r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genotype, then they would cause incredibly high yields, without more fertiliser etc.; it just takes a very long time of classical breeding before we first see these types. The best varieties today would indeed have seemed like products of magic to our ancestors 100 years ago. 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Yet, again: This is a model of genetics, not the biologically true genetics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56834" y="2535767"/>
            <a:ext cx="774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1920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44322" y="2827868"/>
            <a:ext cx="774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872553" y="2544236"/>
            <a:ext cx="774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3196168" y="2036511"/>
            <a:ext cx="4353" cy="406123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236483" y="2549876"/>
            <a:ext cx="1" cy="56726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5740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" y="685950"/>
            <a:ext cx="8018642" cy="3797827"/>
          </a:xfrm>
          <a:prstGeom prst="rect">
            <a:avLst/>
          </a:prstGeom>
          <a:solidFill>
            <a:srgbClr val="F7F7F7"/>
          </a:solidFill>
          <a:ln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073198" y="4163446"/>
            <a:ext cx="2877157" cy="369332"/>
          </a:xfrm>
          <a:prstGeom prst="rect">
            <a:avLst/>
          </a:prstGeom>
          <a:solidFill>
            <a:srgbClr val="F7F7F7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Allele frequency p(A1)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421179" y="4133325"/>
            <a:ext cx="2843336" cy="8736"/>
          </a:xfrm>
          <a:prstGeom prst="straightConnector1">
            <a:avLst/>
          </a:prstGeom>
          <a:solidFill>
            <a:srgbClr val="F7F7F7"/>
          </a:solidFill>
          <a:ln w="28575">
            <a:solidFill>
              <a:srgbClr val="0000FF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5298336" y="4122722"/>
            <a:ext cx="2182659" cy="3462"/>
          </a:xfrm>
          <a:prstGeom prst="straightConnector1">
            <a:avLst/>
          </a:prstGeom>
          <a:solidFill>
            <a:srgbClr val="F7F7F7"/>
          </a:solidFill>
          <a:ln w="28575">
            <a:solidFill>
              <a:srgbClr val="0000FF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2559398" y="892355"/>
            <a:ext cx="1410292" cy="862079"/>
            <a:chOff x="2478971" y="1225194"/>
            <a:chExt cx="1410292" cy="862079"/>
          </a:xfrm>
          <a:solidFill>
            <a:srgbClr val="F7F7F7"/>
          </a:solidFill>
        </p:grpSpPr>
        <p:grpSp>
          <p:nvGrpSpPr>
            <p:cNvPr id="33" name="Group 32"/>
            <p:cNvGrpSpPr/>
            <p:nvPr/>
          </p:nvGrpSpPr>
          <p:grpSpPr>
            <a:xfrm>
              <a:off x="2478971" y="1225194"/>
              <a:ext cx="883179" cy="862079"/>
              <a:chOff x="5782984" y="1225194"/>
              <a:chExt cx="883179" cy="862079"/>
            </a:xfrm>
            <a:grpFill/>
          </p:grpSpPr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82984" y="1225194"/>
                <a:ext cx="883179" cy="862079"/>
              </a:xfrm>
              <a:prstGeom prst="rect">
                <a:avLst/>
              </a:prstGeom>
              <a:grp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cxnSp>
            <p:nvCxnSpPr>
              <p:cNvPr id="26" name="Straight Connector 25"/>
              <p:cNvCxnSpPr/>
              <p:nvPr/>
            </p:nvCxnSpPr>
            <p:spPr>
              <a:xfrm>
                <a:off x="6460065" y="1368778"/>
                <a:ext cx="1" cy="567266"/>
              </a:xfrm>
              <a:prstGeom prst="line">
                <a:avLst/>
              </a:prstGeom>
              <a:grpFill/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Freeform 23"/>
            <p:cNvSpPr>
              <a:spLocks/>
            </p:cNvSpPr>
            <p:nvPr/>
          </p:nvSpPr>
          <p:spPr bwMode="auto">
            <a:xfrm rot="5400000">
              <a:off x="3142426" y="1289673"/>
              <a:ext cx="792000" cy="701675"/>
            </a:xfrm>
            <a:custGeom>
              <a:avLst/>
              <a:gdLst>
                <a:gd name="T0" fmla="*/ 100 w 8110"/>
                <a:gd name="T1" fmla="*/ 5302 h 5302"/>
                <a:gd name="T2" fmla="*/ 304 w 8110"/>
                <a:gd name="T3" fmla="*/ 5302 h 5302"/>
                <a:gd name="T4" fmla="*/ 507 w 8110"/>
                <a:gd name="T5" fmla="*/ 5302 h 5302"/>
                <a:gd name="T6" fmla="*/ 709 w 8110"/>
                <a:gd name="T7" fmla="*/ 5302 h 5302"/>
                <a:gd name="T8" fmla="*/ 912 w 8110"/>
                <a:gd name="T9" fmla="*/ 5302 h 5302"/>
                <a:gd name="T10" fmla="*/ 1114 w 8110"/>
                <a:gd name="T11" fmla="*/ 5302 h 5302"/>
                <a:gd name="T12" fmla="*/ 1317 w 8110"/>
                <a:gd name="T13" fmla="*/ 5302 h 5302"/>
                <a:gd name="T14" fmla="*/ 1521 w 8110"/>
                <a:gd name="T15" fmla="*/ 5301 h 5302"/>
                <a:gd name="T16" fmla="*/ 1723 w 8110"/>
                <a:gd name="T17" fmla="*/ 5297 h 5302"/>
                <a:gd name="T18" fmla="*/ 1926 w 8110"/>
                <a:gd name="T19" fmla="*/ 5286 h 5302"/>
                <a:gd name="T20" fmla="*/ 2128 w 8110"/>
                <a:gd name="T21" fmla="*/ 5254 h 5302"/>
                <a:gd name="T22" fmla="*/ 2331 w 8110"/>
                <a:gd name="T23" fmla="*/ 5181 h 5302"/>
                <a:gd name="T24" fmla="*/ 2535 w 8110"/>
                <a:gd name="T25" fmla="*/ 5027 h 5302"/>
                <a:gd name="T26" fmla="*/ 2736 w 8110"/>
                <a:gd name="T27" fmla="*/ 4739 h 5302"/>
                <a:gd name="T28" fmla="*/ 2940 w 8110"/>
                <a:gd name="T29" fmla="*/ 4260 h 5302"/>
                <a:gd name="T30" fmla="*/ 3141 w 8110"/>
                <a:gd name="T31" fmla="*/ 3553 h 5302"/>
                <a:gd name="T32" fmla="*/ 3345 w 8110"/>
                <a:gd name="T33" fmla="*/ 2643 h 5302"/>
                <a:gd name="T34" fmla="*/ 3548 w 8110"/>
                <a:gd name="T35" fmla="*/ 1639 h 5302"/>
                <a:gd name="T36" fmla="*/ 3750 w 8110"/>
                <a:gd name="T37" fmla="*/ 729 h 5302"/>
                <a:gd name="T38" fmla="*/ 3953 w 8110"/>
                <a:gd name="T39" fmla="*/ 130 h 5302"/>
                <a:gd name="T40" fmla="*/ 4155 w 8110"/>
                <a:gd name="T41" fmla="*/ 0 h 5302"/>
                <a:gd name="T42" fmla="*/ 4358 w 8110"/>
                <a:gd name="T43" fmla="*/ 378 h 5302"/>
                <a:gd name="T44" fmla="*/ 4562 w 8110"/>
                <a:gd name="T45" fmla="*/ 1159 h 5302"/>
                <a:gd name="T46" fmla="*/ 4764 w 8110"/>
                <a:gd name="T47" fmla="*/ 2143 h 5302"/>
                <a:gd name="T48" fmla="*/ 4967 w 8110"/>
                <a:gd name="T49" fmla="*/ 3118 h 5302"/>
                <a:gd name="T50" fmla="*/ 5169 w 8110"/>
                <a:gd name="T51" fmla="*/ 3935 h 5302"/>
                <a:gd name="T52" fmla="*/ 5372 w 8110"/>
                <a:gd name="T53" fmla="*/ 4527 h 5302"/>
                <a:gd name="T54" fmla="*/ 5575 w 8110"/>
                <a:gd name="T55" fmla="*/ 4904 h 5302"/>
                <a:gd name="T56" fmla="*/ 5777 w 8110"/>
                <a:gd name="T57" fmla="*/ 5117 h 5302"/>
                <a:gd name="T58" fmla="*/ 5981 w 8110"/>
                <a:gd name="T59" fmla="*/ 5224 h 5302"/>
                <a:gd name="T60" fmla="*/ 6182 w 8110"/>
                <a:gd name="T61" fmla="*/ 5272 h 5302"/>
                <a:gd name="T62" fmla="*/ 6386 w 8110"/>
                <a:gd name="T63" fmla="*/ 5292 h 5302"/>
                <a:gd name="T64" fmla="*/ 6589 w 8110"/>
                <a:gd name="T65" fmla="*/ 5299 h 5302"/>
                <a:gd name="T66" fmla="*/ 6791 w 8110"/>
                <a:gd name="T67" fmla="*/ 5302 h 5302"/>
                <a:gd name="T68" fmla="*/ 6994 w 8110"/>
                <a:gd name="T69" fmla="*/ 5302 h 5302"/>
                <a:gd name="T70" fmla="*/ 7196 w 8110"/>
                <a:gd name="T71" fmla="*/ 5302 h 5302"/>
                <a:gd name="T72" fmla="*/ 7399 w 8110"/>
                <a:gd name="T73" fmla="*/ 5302 h 5302"/>
                <a:gd name="T74" fmla="*/ 7603 w 8110"/>
                <a:gd name="T75" fmla="*/ 5302 h 5302"/>
                <a:gd name="T76" fmla="*/ 7804 w 8110"/>
                <a:gd name="T77" fmla="*/ 5302 h 5302"/>
                <a:gd name="T78" fmla="*/ 8008 w 8110"/>
                <a:gd name="T79" fmla="*/ 5302 h 5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110" h="5302">
                  <a:moveTo>
                    <a:pt x="0" y="5302"/>
                  </a:moveTo>
                  <a:lnTo>
                    <a:pt x="100" y="5302"/>
                  </a:lnTo>
                  <a:lnTo>
                    <a:pt x="202" y="5302"/>
                  </a:lnTo>
                  <a:lnTo>
                    <a:pt x="304" y="5302"/>
                  </a:lnTo>
                  <a:lnTo>
                    <a:pt x="406" y="5302"/>
                  </a:lnTo>
                  <a:lnTo>
                    <a:pt x="507" y="5302"/>
                  </a:lnTo>
                  <a:lnTo>
                    <a:pt x="607" y="5302"/>
                  </a:lnTo>
                  <a:lnTo>
                    <a:pt x="709" y="5302"/>
                  </a:lnTo>
                  <a:lnTo>
                    <a:pt x="811" y="5302"/>
                  </a:lnTo>
                  <a:lnTo>
                    <a:pt x="912" y="5302"/>
                  </a:lnTo>
                  <a:lnTo>
                    <a:pt x="1014" y="5302"/>
                  </a:lnTo>
                  <a:lnTo>
                    <a:pt x="1114" y="5302"/>
                  </a:lnTo>
                  <a:lnTo>
                    <a:pt x="1216" y="5302"/>
                  </a:lnTo>
                  <a:lnTo>
                    <a:pt x="1317" y="5302"/>
                  </a:lnTo>
                  <a:lnTo>
                    <a:pt x="1419" y="5302"/>
                  </a:lnTo>
                  <a:lnTo>
                    <a:pt x="1521" y="5301"/>
                  </a:lnTo>
                  <a:lnTo>
                    <a:pt x="1621" y="5299"/>
                  </a:lnTo>
                  <a:lnTo>
                    <a:pt x="1723" y="5297"/>
                  </a:lnTo>
                  <a:lnTo>
                    <a:pt x="1824" y="5292"/>
                  </a:lnTo>
                  <a:lnTo>
                    <a:pt x="1926" y="5286"/>
                  </a:lnTo>
                  <a:lnTo>
                    <a:pt x="2028" y="5272"/>
                  </a:lnTo>
                  <a:lnTo>
                    <a:pt x="2128" y="5254"/>
                  </a:lnTo>
                  <a:lnTo>
                    <a:pt x="2229" y="5224"/>
                  </a:lnTo>
                  <a:lnTo>
                    <a:pt x="2331" y="5181"/>
                  </a:lnTo>
                  <a:lnTo>
                    <a:pt x="2433" y="5117"/>
                  </a:lnTo>
                  <a:lnTo>
                    <a:pt x="2535" y="5027"/>
                  </a:lnTo>
                  <a:lnTo>
                    <a:pt x="2635" y="4904"/>
                  </a:lnTo>
                  <a:lnTo>
                    <a:pt x="2736" y="4739"/>
                  </a:lnTo>
                  <a:lnTo>
                    <a:pt x="2838" y="4527"/>
                  </a:lnTo>
                  <a:lnTo>
                    <a:pt x="2940" y="4260"/>
                  </a:lnTo>
                  <a:lnTo>
                    <a:pt x="3041" y="3935"/>
                  </a:lnTo>
                  <a:lnTo>
                    <a:pt x="3141" y="3553"/>
                  </a:lnTo>
                  <a:lnTo>
                    <a:pt x="3243" y="3118"/>
                  </a:lnTo>
                  <a:lnTo>
                    <a:pt x="3345" y="2643"/>
                  </a:lnTo>
                  <a:lnTo>
                    <a:pt x="3446" y="2143"/>
                  </a:lnTo>
                  <a:lnTo>
                    <a:pt x="3548" y="1639"/>
                  </a:lnTo>
                  <a:lnTo>
                    <a:pt x="3648" y="1159"/>
                  </a:lnTo>
                  <a:lnTo>
                    <a:pt x="3750" y="729"/>
                  </a:lnTo>
                  <a:lnTo>
                    <a:pt x="3852" y="378"/>
                  </a:lnTo>
                  <a:lnTo>
                    <a:pt x="3953" y="130"/>
                  </a:lnTo>
                  <a:lnTo>
                    <a:pt x="4055" y="0"/>
                  </a:lnTo>
                  <a:lnTo>
                    <a:pt x="4155" y="0"/>
                  </a:lnTo>
                  <a:lnTo>
                    <a:pt x="4257" y="130"/>
                  </a:lnTo>
                  <a:lnTo>
                    <a:pt x="4358" y="378"/>
                  </a:lnTo>
                  <a:lnTo>
                    <a:pt x="4460" y="729"/>
                  </a:lnTo>
                  <a:lnTo>
                    <a:pt x="4562" y="1159"/>
                  </a:lnTo>
                  <a:lnTo>
                    <a:pt x="4662" y="1639"/>
                  </a:lnTo>
                  <a:lnTo>
                    <a:pt x="4764" y="2143"/>
                  </a:lnTo>
                  <a:lnTo>
                    <a:pt x="4865" y="2643"/>
                  </a:lnTo>
                  <a:lnTo>
                    <a:pt x="4967" y="3118"/>
                  </a:lnTo>
                  <a:lnTo>
                    <a:pt x="5069" y="3553"/>
                  </a:lnTo>
                  <a:lnTo>
                    <a:pt x="5169" y="3935"/>
                  </a:lnTo>
                  <a:lnTo>
                    <a:pt x="5270" y="4260"/>
                  </a:lnTo>
                  <a:lnTo>
                    <a:pt x="5372" y="4527"/>
                  </a:lnTo>
                  <a:lnTo>
                    <a:pt x="5474" y="4739"/>
                  </a:lnTo>
                  <a:lnTo>
                    <a:pt x="5575" y="4904"/>
                  </a:lnTo>
                  <a:lnTo>
                    <a:pt x="5675" y="5027"/>
                  </a:lnTo>
                  <a:lnTo>
                    <a:pt x="5777" y="5117"/>
                  </a:lnTo>
                  <a:lnTo>
                    <a:pt x="5879" y="5181"/>
                  </a:lnTo>
                  <a:lnTo>
                    <a:pt x="5981" y="5224"/>
                  </a:lnTo>
                  <a:lnTo>
                    <a:pt x="6082" y="5254"/>
                  </a:lnTo>
                  <a:lnTo>
                    <a:pt x="6182" y="5272"/>
                  </a:lnTo>
                  <a:lnTo>
                    <a:pt x="6284" y="5286"/>
                  </a:lnTo>
                  <a:lnTo>
                    <a:pt x="6386" y="5292"/>
                  </a:lnTo>
                  <a:lnTo>
                    <a:pt x="6487" y="5297"/>
                  </a:lnTo>
                  <a:lnTo>
                    <a:pt x="6589" y="5299"/>
                  </a:lnTo>
                  <a:lnTo>
                    <a:pt x="6689" y="5301"/>
                  </a:lnTo>
                  <a:lnTo>
                    <a:pt x="6791" y="5302"/>
                  </a:lnTo>
                  <a:lnTo>
                    <a:pt x="6893" y="5302"/>
                  </a:lnTo>
                  <a:lnTo>
                    <a:pt x="6994" y="5302"/>
                  </a:lnTo>
                  <a:lnTo>
                    <a:pt x="7096" y="5302"/>
                  </a:lnTo>
                  <a:lnTo>
                    <a:pt x="7196" y="5302"/>
                  </a:lnTo>
                  <a:lnTo>
                    <a:pt x="7298" y="5302"/>
                  </a:lnTo>
                  <a:lnTo>
                    <a:pt x="7399" y="5302"/>
                  </a:lnTo>
                  <a:lnTo>
                    <a:pt x="7501" y="5302"/>
                  </a:lnTo>
                  <a:lnTo>
                    <a:pt x="7603" y="5302"/>
                  </a:lnTo>
                  <a:lnTo>
                    <a:pt x="7703" y="5302"/>
                  </a:lnTo>
                  <a:lnTo>
                    <a:pt x="7804" y="5302"/>
                  </a:lnTo>
                  <a:lnTo>
                    <a:pt x="7906" y="5302"/>
                  </a:lnTo>
                  <a:lnTo>
                    <a:pt x="8008" y="5302"/>
                  </a:lnTo>
                  <a:lnTo>
                    <a:pt x="8110" y="5302"/>
                  </a:lnTo>
                </a:path>
              </a:pathLst>
            </a:custGeom>
            <a:grpFill/>
            <a:ln w="33338">
              <a:solidFill>
                <a:srgbClr val="C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756834" y="2202928"/>
            <a:ext cx="774700" cy="369332"/>
          </a:xfrm>
          <a:prstGeom prst="rect">
            <a:avLst/>
          </a:prstGeom>
          <a:solidFill>
            <a:srgbClr val="F7F7F7"/>
          </a:solidFill>
        </p:spPr>
        <p:txBody>
          <a:bodyPr wrap="square" rtlCol="0">
            <a:spAutoFit/>
          </a:bodyPr>
          <a:lstStyle/>
          <a:p>
            <a:r>
              <a:rPr lang="en-GB" i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1920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44322" y="2495029"/>
            <a:ext cx="774700" cy="369332"/>
          </a:xfrm>
          <a:prstGeom prst="rect">
            <a:avLst/>
          </a:prstGeom>
          <a:solidFill>
            <a:srgbClr val="F7F7F7"/>
          </a:solidFill>
        </p:spPr>
        <p:txBody>
          <a:bodyPr wrap="square" rtlCol="0">
            <a:spAutoFit/>
          </a:bodyPr>
          <a:lstStyle/>
          <a:p>
            <a:r>
              <a:rPr lang="en-GB" i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872553" y="2211397"/>
            <a:ext cx="774700" cy="369332"/>
          </a:xfrm>
          <a:prstGeom prst="rect">
            <a:avLst/>
          </a:prstGeom>
          <a:solidFill>
            <a:srgbClr val="F7F7F7"/>
          </a:solidFill>
        </p:spPr>
        <p:txBody>
          <a:bodyPr wrap="square" rtlCol="0">
            <a:spAutoFit/>
          </a:bodyPr>
          <a:lstStyle/>
          <a:p>
            <a:r>
              <a:rPr lang="en-GB" i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3196168" y="1703672"/>
            <a:ext cx="4353" cy="406123"/>
          </a:xfrm>
          <a:prstGeom prst="straightConnector1">
            <a:avLst/>
          </a:prstGeom>
          <a:solidFill>
            <a:srgbClr val="F7F7F7"/>
          </a:solidFill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236483" y="2217037"/>
            <a:ext cx="1" cy="567266"/>
          </a:xfrm>
          <a:prstGeom prst="line">
            <a:avLst/>
          </a:prstGeom>
          <a:solidFill>
            <a:srgbClr val="F7F7F7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0" y="4558917"/>
            <a:ext cx="12053453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 you sense our jump from perspective ‚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HWE of one locus, looking on many individuals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 to ‚</a:t>
            </a:r>
            <a:r>
              <a:rPr lang="en-GB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HWE of one individual, looking on many loci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‘? Jump works if all loci show same allele frequency (as we oftentimes assume here).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Either:</a:t>
            </a: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We have – say – 100 individuals and </a:t>
            </a:r>
            <a:r>
              <a:rPr lang="en-GB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locus. With e.g. p=0.3, we expect P=p²=9 of them as A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H=2pq=42 of them as A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and Q=q²=49 as A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Or: </a:t>
            </a:r>
          </a:p>
          <a:p>
            <a:r>
              <a:rPr lang="en-GB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</a:t>
            </a:r>
            <a:r>
              <a:rPr lang="en-GB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en-GB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individual and 100 loci all with p=0.3; we expect 9 of the 100 loci with genotype X</a:t>
            </a:r>
            <a:r>
              <a:rPr lang="en-GB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42 with X</a:t>
            </a:r>
            <a:r>
              <a:rPr lang="en-GB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49 with X</a:t>
            </a:r>
            <a:r>
              <a:rPr lang="en-GB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GB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(X stands for any one of the 100 loci; LD=0,  throughout, otherwise it won‘t work).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000" y="42335"/>
            <a:ext cx="12053454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One of my favourite ...</a:t>
            </a:r>
            <a:endParaRPr lang="en-GB" sz="2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1529181" y="29265"/>
            <a:ext cx="56934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36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0842" y="583661"/>
            <a:ext cx="2657687" cy="39001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74525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22A956F-3857-41E3-B6CD-163CC564C672}"/>
              </a:ext>
            </a:extLst>
          </p:cNvPr>
          <p:cNvSpPr txBox="1"/>
          <p:nvPr/>
        </p:nvSpPr>
        <p:spPr>
          <a:xfrm>
            <a:off x="107271" y="75097"/>
            <a:ext cx="11984115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UNPLAB-QuGen_Ch-10[</a:t>
            </a:r>
            <a:r>
              <a:rPr lang="de-DE" dirty="0" err="1"/>
              <a:t>GenV</a:t>
            </a:r>
            <a:r>
              <a:rPr lang="de-DE" dirty="0"/>
              <a:t> 0&gt;F&gt;1]</a:t>
            </a:r>
          </a:p>
          <a:p>
            <a:r>
              <a:rPr lang="en-GB" dirty="0"/>
              <a:t>For that one, take yourself an apple, patience, and passion.</a:t>
            </a:r>
            <a:endParaRPr lang="de-DE" dirty="0"/>
          </a:p>
        </p:txBody>
      </p:sp>
      <p:sp>
        <p:nvSpPr>
          <p:cNvPr id="4" name="Textfeld 5">
            <a:extLst>
              <a:ext uri="{FF2B5EF4-FFF2-40B4-BE49-F238E27FC236}">
                <a16:creationId xmlns:a16="http://schemas.microsoft.com/office/drawing/2014/main" id="{D7CDD5F4-F476-4B39-84AC-74E8C6708658}"/>
              </a:ext>
            </a:extLst>
          </p:cNvPr>
          <p:cNvSpPr txBox="1"/>
          <p:nvPr/>
        </p:nvSpPr>
        <p:spPr>
          <a:xfrm>
            <a:off x="11562612" y="6319814"/>
            <a:ext cx="569348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fld id="{5B255CE3-06F4-4E80-85AD-A0878CDD5C50}" type="slidenum"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37</a:t>
            </a:fld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DDCCDA-055D-43C4-9C94-07D6C8C27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71" y="911224"/>
            <a:ext cx="8684420" cy="57896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7151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6494</Words>
  <Application>Microsoft Office PowerPoint</Application>
  <PresentationFormat>Widescreen</PresentationFormat>
  <Paragraphs>461</Paragraphs>
  <Slides>37</Slides>
  <Notes>0</Notes>
  <HiddenSlides>0</HiddenSlides>
  <MMClips>0</MMClips>
  <ScaleCrop>false</ScaleCrop>
  <HeadingPairs>
    <vt:vector size="10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Links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53" baseType="lpstr">
      <vt:lpstr>Arial</vt:lpstr>
      <vt:lpstr>Arial Narrow</vt:lpstr>
      <vt:lpstr>Calibri</vt:lpstr>
      <vt:lpstr>Calibri Light</vt:lpstr>
      <vt:lpstr>Cambria Math</vt:lpstr>
      <vt:lpstr>Symbol</vt:lpstr>
      <vt:lpstr>Times New Roman</vt:lpstr>
      <vt:lpstr>Office Theme</vt:lpstr>
      <vt:lpstr>file:///C:\Göttingen\W.Link\Daten%20(D)\MODULE\Modul-GPPB\GPPB%20WS%202020-21+2022-23\plus%2023-24\GCA%20SCA%20DIALLEL%20Table%202024.doc</vt:lpstr>
      <vt:lpstr>file:///C:\Göttingen\W.Link\Daten%20(D)\MODULE\Modul-GPPB\GPPB%20WS%202020-21+2022-23\plus%2023-24\CCS%20%207%20QTLs%20table%20nachgebaut_4.docx</vt:lpstr>
      <vt:lpstr>file:///C:\Göttingen\W.Link\Daten%20(D)\MODULE\Modul-GPPB\GPPB%20WS%202020-21+2022-23\plus%2023-24\CCS%20%207%20QTLs%20table%20nachgebaut_4.docx</vt:lpstr>
      <vt:lpstr>file:///C:\Göttingen\W.Link\Daten%20(D)\MODULE\Modul-GPPB\GPPB%20WS%202020-21+2022-23\plus%2023-24\CCS%20%207%20QTLs%20table%20nachgebaut_5.docx</vt:lpstr>
      <vt:lpstr>file:///C:\Göttingen\W.Link\Daten%20(D)\MODULE\Modul-GPPB\GPPB%20WS%202020-21+2022-23\plus%2023-24\add%20var%20dominanzgrade%20kurve%20HHG.docx</vt:lpstr>
      <vt:lpstr>file:///C:\Göttingen\W.Link\Daten%20(D)\MODULE\Modul-GPPB\GPPB%20WS%202020-21+2022-23\plus%2023-24\add%20var%20dominanzgrade%20kurve%20HHG.docx</vt:lpstr>
      <vt:lpstr>file:///C:\Göttingen\W.Link\Daten%20(D)\MODULE\Modul-GPPB\GPPB%20WS%202020-21+2022-23\plus%2023-24\add%20var%20dominanzgrade%20kurve%20HHG.docx</vt:lpstr>
      <vt:lpstr>Dokument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QQQ</dc:creator>
  <cp:lastModifiedBy>Wolfgang</cp:lastModifiedBy>
  <cp:revision>669</cp:revision>
  <dcterms:created xsi:type="dcterms:W3CDTF">2024-07-15T09:04:47Z</dcterms:created>
  <dcterms:modified xsi:type="dcterms:W3CDTF">2026-09-18T09:16:05Z</dcterms:modified>
</cp:coreProperties>
</file>